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43"/>
  </p:notesMasterIdLst>
  <p:sldIdLst>
    <p:sldId id="256" r:id="rId2"/>
    <p:sldId id="268" r:id="rId3"/>
    <p:sldId id="266" r:id="rId4"/>
    <p:sldId id="257" r:id="rId5"/>
    <p:sldId id="881" r:id="rId6"/>
    <p:sldId id="1440" r:id="rId7"/>
    <p:sldId id="298" r:id="rId8"/>
    <p:sldId id="1423" r:id="rId9"/>
    <p:sldId id="898" r:id="rId10"/>
    <p:sldId id="259" r:id="rId11"/>
    <p:sldId id="297" r:id="rId12"/>
    <p:sldId id="275" r:id="rId13"/>
    <p:sldId id="276" r:id="rId14"/>
    <p:sldId id="1428" r:id="rId15"/>
    <p:sldId id="1407" r:id="rId16"/>
    <p:sldId id="1034" r:id="rId17"/>
    <p:sldId id="1411" r:id="rId18"/>
    <p:sldId id="277" r:id="rId19"/>
    <p:sldId id="278" r:id="rId20"/>
    <p:sldId id="1442" r:id="rId21"/>
    <p:sldId id="279" r:id="rId22"/>
    <p:sldId id="280" r:id="rId23"/>
    <p:sldId id="1431" r:id="rId24"/>
    <p:sldId id="281" r:id="rId25"/>
    <p:sldId id="1434" r:id="rId26"/>
    <p:sldId id="282" r:id="rId27"/>
    <p:sldId id="1252" r:id="rId28"/>
    <p:sldId id="283" r:id="rId29"/>
    <p:sldId id="1445" r:id="rId30"/>
    <p:sldId id="285" r:id="rId31"/>
    <p:sldId id="1433" r:id="rId32"/>
    <p:sldId id="290" r:id="rId33"/>
    <p:sldId id="1436" r:id="rId34"/>
    <p:sldId id="1438" r:id="rId35"/>
    <p:sldId id="291" r:id="rId36"/>
    <p:sldId id="1446" r:id="rId37"/>
    <p:sldId id="1443" r:id="rId38"/>
    <p:sldId id="1444" r:id="rId39"/>
    <p:sldId id="1420" r:id="rId40"/>
    <p:sldId id="1422" r:id="rId41"/>
    <p:sldId id="143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5D4BA-A784-451E-EF57-002646708A6A}" v="317" dt="2024-04-17T01:06:57.511"/>
    <p1510:client id="{8AF57439-00AD-2C40-46A5-7AE3B31013E1}" v="20" dt="2024-04-17T19:04:24.571"/>
    <p1510:client id="{93DBA814-F5EC-EB25-2EA9-626728777C24}" v="40" dt="2024-04-17T18:09:20.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9"/>
    <p:restoredTop sz="77952" autoAdjust="0"/>
  </p:normalViewPr>
  <p:slideViewPr>
    <p:cSldViewPr snapToGrid="0" snapToObjects="1">
      <p:cViewPr varScale="1">
        <p:scale>
          <a:sx n="83" d="100"/>
          <a:sy n="83" d="100"/>
        </p:scale>
        <p:origin x="22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688681102362208E-2"/>
          <c:y val="5.2811248353734519E-2"/>
          <c:w val="0.76406231721034867"/>
          <c:h val="0.83172628389820091"/>
        </c:manualLayout>
      </c:layout>
      <c:lineChart>
        <c:grouping val="standard"/>
        <c:varyColors val="0"/>
        <c:ser>
          <c:idx val="0"/>
          <c:order val="0"/>
          <c:tx>
            <c:strRef>
              <c:f>Sheet1!$B$1</c:f>
              <c:strCache>
                <c:ptCount val="1"/>
                <c:pt idx="0">
                  <c:v>Native Americans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Sheet1!$A$2:$A$10</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Sheet1!$B$2:$B$10</c:f>
              <c:numCache>
                <c:formatCode>General</c:formatCode>
                <c:ptCount val="9"/>
                <c:pt idx="0">
                  <c:v>2.58</c:v>
                </c:pt>
                <c:pt idx="1">
                  <c:v>2.8050000000000002</c:v>
                </c:pt>
                <c:pt idx="2">
                  <c:v>2.3050000000000002</c:v>
                </c:pt>
                <c:pt idx="3">
                  <c:v>3.0259999999999998</c:v>
                </c:pt>
                <c:pt idx="4">
                  <c:v>1.679</c:v>
                </c:pt>
                <c:pt idx="5">
                  <c:v>1.0920000000000001</c:v>
                </c:pt>
                <c:pt idx="6">
                  <c:v>0.95099999999999996</c:v>
                </c:pt>
                <c:pt idx="7">
                  <c:v>1.05</c:v>
                </c:pt>
                <c:pt idx="8">
                  <c:v>0.41199999999999998</c:v>
                </c:pt>
              </c:numCache>
            </c:numRef>
          </c:val>
          <c:smooth val="0"/>
          <c:extLst>
            <c:ext xmlns:c16="http://schemas.microsoft.com/office/drawing/2014/chart" uri="{C3380CC4-5D6E-409C-BE32-E72D297353CC}">
              <c16:uniqueId val="{00000000-CCCD-AE42-B6B0-0A23EE6466CC}"/>
            </c:ext>
          </c:extLst>
        </c:ser>
        <c:ser>
          <c:idx val="1"/>
          <c:order val="1"/>
          <c:tx>
            <c:strRef>
              <c:f>Sheet1!$C$1</c:f>
              <c:strCache>
                <c:ptCount val="1"/>
                <c:pt idx="0">
                  <c:v>Black</c:v>
                </c:pt>
              </c:strCache>
            </c:strRef>
          </c:tx>
          <c:spPr>
            <a:ln w="28575" cap="rnd">
              <a:solidFill>
                <a:srgbClr val="7030A0"/>
              </a:solidFill>
              <a:round/>
            </a:ln>
            <a:effectLst/>
          </c:spPr>
          <c:marker>
            <c:symbol val="circle"/>
            <c:size val="5"/>
            <c:spPr>
              <a:solidFill>
                <a:schemeClr val="accent2"/>
              </a:solidFill>
              <a:ln w="9525">
                <a:solidFill>
                  <a:schemeClr val="accent2"/>
                </a:solidFill>
              </a:ln>
              <a:effectLst/>
            </c:spPr>
          </c:marker>
          <c:cat>
            <c:numRef>
              <c:f>Sheet1!$A$2:$A$10</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Sheet1!$C$2:$C$10</c:f>
              <c:numCache>
                <c:formatCode>General</c:formatCode>
                <c:ptCount val="9"/>
                <c:pt idx="0">
                  <c:v>1.8080000000000001</c:v>
                </c:pt>
                <c:pt idx="1">
                  <c:v>1.806</c:v>
                </c:pt>
                <c:pt idx="2">
                  <c:v>2.1429999999999998</c:v>
                </c:pt>
                <c:pt idx="3">
                  <c:v>2.02</c:v>
                </c:pt>
                <c:pt idx="4">
                  <c:v>1.889</c:v>
                </c:pt>
                <c:pt idx="5">
                  <c:v>1.371</c:v>
                </c:pt>
                <c:pt idx="6">
                  <c:v>1.548</c:v>
                </c:pt>
                <c:pt idx="7">
                  <c:v>1.4790000000000001</c:v>
                </c:pt>
                <c:pt idx="8">
                  <c:v>1.147</c:v>
                </c:pt>
              </c:numCache>
            </c:numRef>
          </c:val>
          <c:smooth val="0"/>
          <c:extLst>
            <c:ext xmlns:c16="http://schemas.microsoft.com/office/drawing/2014/chart" uri="{C3380CC4-5D6E-409C-BE32-E72D297353CC}">
              <c16:uniqueId val="{00000001-CCCD-AE42-B6B0-0A23EE6466CC}"/>
            </c:ext>
          </c:extLst>
        </c:ser>
        <c:ser>
          <c:idx val="2"/>
          <c:order val="2"/>
          <c:tx>
            <c:strRef>
              <c:f>Sheet1!$D$1</c:f>
              <c:strCache>
                <c:ptCount val="1"/>
                <c:pt idx="0">
                  <c:v>Hispanic</c:v>
                </c:pt>
              </c:strCache>
            </c:strRef>
          </c:tx>
          <c:spPr>
            <a:ln w="28575" cap="rnd">
              <a:solidFill>
                <a:srgbClr val="00B050"/>
              </a:solidFill>
              <a:round/>
            </a:ln>
            <a:effectLst/>
          </c:spPr>
          <c:marker>
            <c:symbol val="circle"/>
            <c:size val="5"/>
            <c:spPr>
              <a:solidFill>
                <a:schemeClr val="accent3"/>
              </a:solidFill>
              <a:ln w="9525">
                <a:solidFill>
                  <a:schemeClr val="accent3"/>
                </a:solidFill>
              </a:ln>
              <a:effectLst/>
            </c:spPr>
          </c:marker>
          <c:cat>
            <c:numRef>
              <c:f>Sheet1!$A$2:$A$10</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Sheet1!$D$2:$D$10</c:f>
              <c:numCache>
                <c:formatCode>General</c:formatCode>
                <c:ptCount val="9"/>
                <c:pt idx="0">
                  <c:v>1.718</c:v>
                </c:pt>
                <c:pt idx="1">
                  <c:v>1.627</c:v>
                </c:pt>
                <c:pt idx="2">
                  <c:v>1.129</c:v>
                </c:pt>
                <c:pt idx="3">
                  <c:v>1.639</c:v>
                </c:pt>
                <c:pt idx="4">
                  <c:v>1.629</c:v>
                </c:pt>
                <c:pt idx="5">
                  <c:v>1.3320000000000001</c:v>
                </c:pt>
                <c:pt idx="6">
                  <c:v>1.623</c:v>
                </c:pt>
                <c:pt idx="7">
                  <c:v>1.5629999999999999</c:v>
                </c:pt>
                <c:pt idx="8">
                  <c:v>0.89200000000000002</c:v>
                </c:pt>
              </c:numCache>
            </c:numRef>
          </c:val>
          <c:smooth val="0"/>
          <c:extLst>
            <c:ext xmlns:c16="http://schemas.microsoft.com/office/drawing/2014/chart" uri="{C3380CC4-5D6E-409C-BE32-E72D297353CC}">
              <c16:uniqueId val="{00000002-CCCD-AE42-B6B0-0A23EE6466CC}"/>
            </c:ext>
          </c:extLst>
        </c:ser>
        <c:ser>
          <c:idx val="4"/>
          <c:order val="3"/>
          <c:tx>
            <c:strRef>
              <c:f>Sheet1!$F$1</c:f>
              <c:strCache>
                <c:ptCount val="1"/>
                <c:pt idx="0">
                  <c:v>White</c:v>
                </c:pt>
              </c:strCache>
            </c:strRef>
          </c:tx>
          <c:spPr>
            <a:ln w="28575" cap="rnd">
              <a:solidFill>
                <a:srgbClr val="FF0000"/>
              </a:solidFill>
              <a:round/>
            </a:ln>
            <a:effectLst/>
          </c:spPr>
          <c:marker>
            <c:symbol val="circle"/>
            <c:size val="5"/>
            <c:spPr>
              <a:solidFill>
                <a:schemeClr val="accent5"/>
              </a:solidFill>
              <a:ln w="9525">
                <a:solidFill>
                  <a:srgbClr val="FF0000"/>
                </a:solidFill>
              </a:ln>
              <a:effectLst/>
            </c:spPr>
          </c:marker>
          <c:cat>
            <c:numRef>
              <c:f>Sheet1!$A$2:$A$10</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Sheet1!$F$2:$F$10</c:f>
              <c:numCache>
                <c:formatCode>General</c:formatCode>
                <c:ptCount val="9"/>
                <c:pt idx="0">
                  <c:v>1.4079999999999999</c:v>
                </c:pt>
                <c:pt idx="1">
                  <c:v>1.383</c:v>
                </c:pt>
                <c:pt idx="2">
                  <c:v>1.3640000000000001</c:v>
                </c:pt>
                <c:pt idx="3">
                  <c:v>1.2170000000000001</c:v>
                </c:pt>
                <c:pt idx="4">
                  <c:v>1.288</c:v>
                </c:pt>
                <c:pt idx="5">
                  <c:v>1.169</c:v>
                </c:pt>
                <c:pt idx="6">
                  <c:v>1.2430000000000001</c:v>
                </c:pt>
                <c:pt idx="7">
                  <c:v>1.2010000000000001</c:v>
                </c:pt>
                <c:pt idx="8">
                  <c:v>1.0680000000000001</c:v>
                </c:pt>
              </c:numCache>
            </c:numRef>
          </c:val>
          <c:smooth val="0"/>
          <c:extLst>
            <c:ext xmlns:c16="http://schemas.microsoft.com/office/drawing/2014/chart" uri="{C3380CC4-5D6E-409C-BE32-E72D297353CC}">
              <c16:uniqueId val="{00000005-CCCD-AE42-B6B0-0A23EE6466CC}"/>
            </c:ext>
          </c:extLst>
        </c:ser>
        <c:dLbls>
          <c:showLegendKey val="0"/>
          <c:showVal val="0"/>
          <c:showCatName val="0"/>
          <c:showSerName val="0"/>
          <c:showPercent val="0"/>
          <c:showBubbleSize val="0"/>
        </c:dLbls>
        <c:marker val="1"/>
        <c:smooth val="0"/>
        <c:axId val="1718871840"/>
        <c:axId val="1862569824"/>
      </c:lineChart>
      <c:catAx>
        <c:axId val="1718871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2569824"/>
        <c:crosses val="autoZero"/>
        <c:auto val="1"/>
        <c:lblAlgn val="ctr"/>
        <c:lblOffset val="100"/>
        <c:noMultiLvlLbl val="0"/>
      </c:catAx>
      <c:valAx>
        <c:axId val="1862569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188718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EC390-78C2-8045-A335-4B145FE9D5E9}"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9534A-3680-0E4E-B64A-0E5249C91394}" type="slidenum">
              <a:rPr lang="en-US" smtClean="0"/>
              <a:t>‹#›</a:t>
            </a:fld>
            <a:endParaRPr lang="en-US"/>
          </a:p>
        </p:txBody>
      </p:sp>
    </p:spTree>
    <p:extLst>
      <p:ext uri="{BB962C8B-B14F-4D97-AF65-F5344CB8AC3E}">
        <p14:creationId xmlns:p14="http://schemas.microsoft.com/office/powerpoint/2010/main" val="265530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2</a:t>
            </a:fld>
            <a:endParaRPr lang="en-US"/>
          </a:p>
        </p:txBody>
      </p:sp>
    </p:spTree>
    <p:extLst>
      <p:ext uri="{BB962C8B-B14F-4D97-AF65-F5344CB8AC3E}">
        <p14:creationId xmlns:p14="http://schemas.microsoft.com/office/powerpoint/2010/main" val="3111226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30</a:t>
            </a:fld>
            <a:endParaRPr lang="en-US"/>
          </a:p>
        </p:txBody>
      </p:sp>
    </p:spTree>
    <p:extLst>
      <p:ext uri="{BB962C8B-B14F-4D97-AF65-F5344CB8AC3E}">
        <p14:creationId xmlns:p14="http://schemas.microsoft.com/office/powerpoint/2010/main" val="395031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37</a:t>
            </a:fld>
            <a:endParaRPr lang="en-US"/>
          </a:p>
        </p:txBody>
      </p:sp>
    </p:spTree>
    <p:extLst>
      <p:ext uri="{BB962C8B-B14F-4D97-AF65-F5344CB8AC3E}">
        <p14:creationId xmlns:p14="http://schemas.microsoft.com/office/powerpoint/2010/main" val="69458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38</a:t>
            </a:fld>
            <a:endParaRPr lang="en-US"/>
          </a:p>
        </p:txBody>
      </p:sp>
    </p:spTree>
    <p:extLst>
      <p:ext uri="{BB962C8B-B14F-4D97-AF65-F5344CB8AC3E}">
        <p14:creationId xmlns:p14="http://schemas.microsoft.com/office/powerpoint/2010/main" val="161497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care access and quality (e.g. insurance, physician availability, communication)</a:t>
            </a:r>
          </a:p>
          <a:p>
            <a:r>
              <a:rPr lang="en-US" dirty="0"/>
              <a:t>Economic stability (e.g. employment, income, housing and food security) </a:t>
            </a:r>
          </a:p>
          <a:p>
            <a:r>
              <a:rPr lang="en-US" dirty="0"/>
              <a:t>Education access and quality (e.g. education, literacy, language skills)</a:t>
            </a:r>
          </a:p>
          <a:p>
            <a:r>
              <a:rPr lang="en-US" dirty="0"/>
              <a:t>Neighborhood and built environment (e.g. transportation, safety, geography, pollution, parks)</a:t>
            </a:r>
          </a:p>
          <a:p>
            <a:r>
              <a:rPr lang="en-US" dirty="0"/>
              <a:t>Social and community context (e.g. community engagement, social cohesion, incarceration rates)</a:t>
            </a:r>
          </a:p>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39</a:t>
            </a:fld>
            <a:endParaRPr lang="en-US"/>
          </a:p>
        </p:txBody>
      </p:sp>
    </p:spTree>
    <p:extLst>
      <p:ext uri="{BB962C8B-B14F-4D97-AF65-F5344CB8AC3E}">
        <p14:creationId xmlns:p14="http://schemas.microsoft.com/office/powerpoint/2010/main" val="346003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i="1" dirty="0"/>
              <a:t>Realms:</a:t>
            </a:r>
          </a:p>
          <a:p>
            <a:pPr lvl="1"/>
            <a:endParaRPr lang="en-US" i="1" dirty="0"/>
          </a:p>
          <a:p>
            <a:pPr lvl="2"/>
            <a:r>
              <a:rPr lang="en-US" i="1" dirty="0"/>
              <a:t>Economic ( Income,  Insurance, Housing, Transportation, Food) </a:t>
            </a:r>
          </a:p>
          <a:p>
            <a:pPr lvl="2"/>
            <a:r>
              <a:rPr lang="en-US" i="1" dirty="0"/>
              <a:t>Identity (Immigration, Language, Racism, Health Literacy, Gender </a:t>
            </a:r>
          </a:p>
          <a:p>
            <a:pPr lvl="2"/>
            <a:r>
              <a:rPr lang="en-US" i="1" dirty="0"/>
              <a:t>Disability (Visual, Psychiatric, Physical Comorbidities that affect functional status)</a:t>
            </a:r>
          </a:p>
          <a:p>
            <a:pPr marL="171450" indent="-171450">
              <a:buFont typeface="Arial" panose="020B0604020202020204" pitchFamily="34" charset="0"/>
              <a:buChar char="•"/>
            </a:pPr>
            <a:r>
              <a:rPr lang="en-US" i="1" dirty="0"/>
              <a:t>Specific </a:t>
            </a:r>
            <a:r>
              <a:rPr lang="en-US" i="1" dirty="0" err="1"/>
              <a:t>subspecialitieideally</a:t>
            </a:r>
            <a:r>
              <a:rPr lang="en-US" i="1" dirty="0"/>
              <a:t> SFGH data extraction will highlight these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5) underutilized </a:t>
            </a:r>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3</a:t>
            </a:fld>
            <a:endParaRPr lang="en-US"/>
          </a:p>
        </p:txBody>
      </p:sp>
    </p:spTree>
    <p:extLst>
      <p:ext uri="{BB962C8B-B14F-4D97-AF65-F5344CB8AC3E}">
        <p14:creationId xmlns:p14="http://schemas.microsoft.com/office/powerpoint/2010/main" val="54914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4</a:t>
            </a:fld>
            <a:endParaRPr lang="en-US"/>
          </a:p>
        </p:txBody>
      </p:sp>
    </p:spTree>
    <p:extLst>
      <p:ext uri="{BB962C8B-B14F-4D97-AF65-F5344CB8AC3E}">
        <p14:creationId xmlns:p14="http://schemas.microsoft.com/office/powerpoint/2010/main" val="165337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5</a:t>
            </a:fld>
            <a:endParaRPr lang="en-US"/>
          </a:p>
        </p:txBody>
      </p:sp>
    </p:spTree>
    <p:extLst>
      <p:ext uri="{BB962C8B-B14F-4D97-AF65-F5344CB8AC3E}">
        <p14:creationId xmlns:p14="http://schemas.microsoft.com/office/powerpoint/2010/main" val="277203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8</a:t>
            </a:fld>
            <a:endParaRPr lang="en-US"/>
          </a:p>
        </p:txBody>
      </p:sp>
    </p:spTree>
    <p:extLst>
      <p:ext uri="{BB962C8B-B14F-4D97-AF65-F5344CB8AC3E}">
        <p14:creationId xmlns:p14="http://schemas.microsoft.com/office/powerpoint/2010/main" val="323827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A0CB3-B428-D541-90E7-0E1A894D0FB9}" type="slidenum">
              <a:rPr lang="en-US" smtClean="0"/>
              <a:t>16</a:t>
            </a:fld>
            <a:endParaRPr lang="en-US" dirty="0"/>
          </a:p>
        </p:txBody>
      </p:sp>
    </p:spTree>
    <p:extLst>
      <p:ext uri="{BB962C8B-B14F-4D97-AF65-F5344CB8AC3E}">
        <p14:creationId xmlns:p14="http://schemas.microsoft.com/office/powerpoint/2010/main" val="213551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19</a:t>
            </a:fld>
            <a:endParaRPr lang="en-US"/>
          </a:p>
        </p:txBody>
      </p:sp>
    </p:spTree>
    <p:extLst>
      <p:ext uri="{BB962C8B-B14F-4D97-AF65-F5344CB8AC3E}">
        <p14:creationId xmlns:p14="http://schemas.microsoft.com/office/powerpoint/2010/main" val="253324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22</a:t>
            </a:fld>
            <a:endParaRPr lang="en-US"/>
          </a:p>
        </p:txBody>
      </p:sp>
    </p:spTree>
    <p:extLst>
      <p:ext uri="{BB962C8B-B14F-4D97-AF65-F5344CB8AC3E}">
        <p14:creationId xmlns:p14="http://schemas.microsoft.com/office/powerpoint/2010/main" val="285771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9534A-3680-0E4E-B64A-0E5249C91394}" type="slidenum">
              <a:rPr lang="en-US" smtClean="0"/>
              <a:t>29</a:t>
            </a:fld>
            <a:endParaRPr lang="en-US"/>
          </a:p>
        </p:txBody>
      </p:sp>
    </p:spTree>
    <p:extLst>
      <p:ext uri="{BB962C8B-B14F-4D97-AF65-F5344CB8AC3E}">
        <p14:creationId xmlns:p14="http://schemas.microsoft.com/office/powerpoint/2010/main" val="289520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743337-4F5C-D64E-B4A2-FCF8929DD97B}"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2895192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43337-4F5C-D64E-B4A2-FCF8929DD97B}"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2679436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43337-4F5C-D64E-B4A2-FCF8929DD97B}"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4007064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43337-4F5C-D64E-B4A2-FCF8929DD97B}"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C0805-03B7-E845-ACF5-3D0FF96D49DE}"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18365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43337-4F5C-D64E-B4A2-FCF8929DD97B}"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66226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5743337-4F5C-D64E-B4A2-FCF8929DD97B}"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2277581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5743337-4F5C-D64E-B4A2-FCF8929DD97B}"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74485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43337-4F5C-D64E-B4A2-FCF8929DD97B}"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388357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43337-4F5C-D64E-B4A2-FCF8929DD97B}"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409154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43337-4F5C-D64E-B4A2-FCF8929DD97B}"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227613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743337-4F5C-D64E-B4A2-FCF8929DD97B}"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154455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743337-4F5C-D64E-B4A2-FCF8929DD97B}"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189076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743337-4F5C-D64E-B4A2-FCF8929DD97B}"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1121575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743337-4F5C-D64E-B4A2-FCF8929DD97B}"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74341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43337-4F5C-D64E-B4A2-FCF8929DD97B}"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160063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743337-4F5C-D64E-B4A2-FCF8929DD97B}"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116777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743337-4F5C-D64E-B4A2-FCF8929DD97B}"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C0805-03B7-E845-ACF5-3D0FF96D49DE}" type="slidenum">
              <a:rPr lang="en-US" smtClean="0"/>
              <a:t>‹#›</a:t>
            </a:fld>
            <a:endParaRPr lang="en-US"/>
          </a:p>
        </p:txBody>
      </p:sp>
    </p:spTree>
    <p:extLst>
      <p:ext uri="{BB962C8B-B14F-4D97-AF65-F5344CB8AC3E}">
        <p14:creationId xmlns:p14="http://schemas.microsoft.com/office/powerpoint/2010/main" val="260920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5743337-4F5C-D64E-B4A2-FCF8929DD97B}" type="datetimeFigureOut">
              <a:rPr lang="en-US" smtClean="0"/>
              <a:t>4/17/2024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41C0805-03B7-E845-ACF5-3D0FF96D49DE}" type="slidenum">
              <a:rPr lang="en-US" smtClean="0"/>
              <a:t>‹#›</a:t>
            </a:fld>
            <a:endParaRPr lang="en-US"/>
          </a:p>
        </p:txBody>
      </p:sp>
    </p:spTree>
    <p:extLst>
      <p:ext uri="{BB962C8B-B14F-4D97-AF65-F5344CB8AC3E}">
        <p14:creationId xmlns:p14="http://schemas.microsoft.com/office/powerpoint/2010/main" val="81995500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9116-FF7F-3846-A312-1CA5DC4788C2}"/>
              </a:ext>
            </a:extLst>
          </p:cNvPr>
          <p:cNvSpPr>
            <a:spLocks noGrp="1"/>
          </p:cNvSpPr>
          <p:nvPr>
            <p:ph type="ctrTitle"/>
          </p:nvPr>
        </p:nvSpPr>
        <p:spPr>
          <a:xfrm>
            <a:off x="1274956" y="-1317566"/>
            <a:ext cx="9642088" cy="2609578"/>
          </a:xfrm>
        </p:spPr>
        <p:txBody>
          <a:bodyPr/>
          <a:lstStyle/>
          <a:p>
            <a:r>
              <a:rPr lang="en-US" b="1" dirty="0"/>
              <a:t>Social Determinants of Health</a:t>
            </a:r>
          </a:p>
        </p:txBody>
      </p:sp>
      <p:sp>
        <p:nvSpPr>
          <p:cNvPr id="3" name="Subtitle 2">
            <a:extLst>
              <a:ext uri="{FF2B5EF4-FFF2-40B4-BE49-F238E27FC236}">
                <a16:creationId xmlns:a16="http://schemas.microsoft.com/office/drawing/2014/main" id="{73D8ED21-5BBD-BA44-851D-55D2CBBA0037}"/>
              </a:ext>
            </a:extLst>
          </p:cNvPr>
          <p:cNvSpPr>
            <a:spLocks noGrp="1"/>
          </p:cNvSpPr>
          <p:nvPr>
            <p:ph type="subTitle" idx="1"/>
          </p:nvPr>
        </p:nvSpPr>
        <p:spPr>
          <a:xfrm>
            <a:off x="7174910" y="3280932"/>
            <a:ext cx="4550383" cy="3213114"/>
          </a:xfrm>
        </p:spPr>
        <p:txBody>
          <a:bodyPr>
            <a:normAutofit lnSpcReduction="10000"/>
          </a:bodyPr>
          <a:lstStyle/>
          <a:p>
            <a:endParaRPr lang="en-US" sz="1600" dirty="0"/>
          </a:p>
          <a:p>
            <a:r>
              <a:rPr lang="en-US" sz="1600" dirty="0"/>
              <a:t>Angela Elam, MD</a:t>
            </a:r>
          </a:p>
          <a:p>
            <a:r>
              <a:rPr lang="en-US" sz="1600" dirty="0"/>
              <a:t>Ambar Faridi, MD</a:t>
            </a:r>
          </a:p>
          <a:p>
            <a:r>
              <a:rPr lang="en-US" sz="1600" dirty="0"/>
              <a:t>Kristen Nwanyanwu, MD, MBA, MHS</a:t>
            </a:r>
          </a:p>
          <a:p>
            <a:r>
              <a:rPr lang="en-US" sz="1600" dirty="0" err="1"/>
              <a:t>Sriranjani</a:t>
            </a:r>
            <a:r>
              <a:rPr lang="en-US" sz="1600" dirty="0"/>
              <a:t> Padmanabhan, MD</a:t>
            </a:r>
          </a:p>
          <a:p>
            <a:r>
              <a:rPr lang="en-US" sz="1600" dirty="0"/>
              <a:t>Neeti Parikh, MD</a:t>
            </a:r>
          </a:p>
          <a:p>
            <a:r>
              <a:rPr lang="en-US" sz="1600" dirty="0"/>
              <a:t>Fasika Woreta, MD, MPH</a:t>
            </a:r>
          </a:p>
          <a:p>
            <a:endParaRPr lang="en-US" sz="1600" dirty="0"/>
          </a:p>
          <a:p>
            <a:r>
              <a:rPr lang="en-US" sz="1600" dirty="0"/>
              <a:t>* Authors and Contributors in Alphabetical Order</a:t>
            </a:r>
          </a:p>
          <a:p>
            <a:endParaRPr lang="en-US" sz="1600" dirty="0"/>
          </a:p>
        </p:txBody>
      </p:sp>
      <p:pic>
        <p:nvPicPr>
          <p:cNvPr id="1028" name="Picture 4" descr="social determinants of health">
            <a:extLst>
              <a:ext uri="{FF2B5EF4-FFF2-40B4-BE49-F238E27FC236}">
                <a16:creationId xmlns:a16="http://schemas.microsoft.com/office/drawing/2014/main" id="{C3FE8A18-26BE-A710-868D-EE5494C07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7" y="1574190"/>
            <a:ext cx="7164383" cy="337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44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6E63F-7776-3347-923E-554B1EF8E22B}"/>
              </a:ext>
            </a:extLst>
          </p:cNvPr>
          <p:cNvSpPr>
            <a:spLocks noGrp="1"/>
          </p:cNvSpPr>
          <p:nvPr>
            <p:ph type="title"/>
          </p:nvPr>
        </p:nvSpPr>
        <p:spPr>
          <a:xfrm>
            <a:off x="838200" y="73630"/>
            <a:ext cx="10515600" cy="1325563"/>
          </a:xfrm>
        </p:spPr>
        <p:txBody>
          <a:bodyPr>
            <a:normAutofit fontScale="90000"/>
          </a:bodyPr>
          <a:lstStyle/>
          <a:p>
            <a:r>
              <a:rPr lang="en-US" sz="4400" b="1" dirty="0"/>
              <a:t>SDOH: Five Domains</a:t>
            </a:r>
            <a:br>
              <a:rPr lang="en-US" sz="4400" b="1" dirty="0"/>
            </a:br>
            <a:endParaRPr lang="en-US" sz="4400" b="1" dirty="0"/>
          </a:p>
        </p:txBody>
      </p:sp>
      <p:sp>
        <p:nvSpPr>
          <p:cNvPr id="3" name="Content Placeholder 2">
            <a:extLst>
              <a:ext uri="{FF2B5EF4-FFF2-40B4-BE49-F238E27FC236}">
                <a16:creationId xmlns:a16="http://schemas.microsoft.com/office/drawing/2014/main" id="{93B476E2-34E7-3445-904D-329BF2C763A4}"/>
              </a:ext>
            </a:extLst>
          </p:cNvPr>
          <p:cNvSpPr>
            <a:spLocks noGrp="1"/>
          </p:cNvSpPr>
          <p:nvPr>
            <p:ph idx="1"/>
          </p:nvPr>
        </p:nvSpPr>
        <p:spPr>
          <a:xfrm>
            <a:off x="403404" y="230602"/>
            <a:ext cx="11689079" cy="5823066"/>
          </a:xfrm>
        </p:spPr>
        <p:txBody>
          <a:bodyPr>
            <a:normAutofit/>
          </a:bodyPr>
          <a:lstStyle/>
          <a:p>
            <a:pPr marL="0" indent="0">
              <a:lnSpc>
                <a:spcPct val="170000"/>
              </a:lnSpc>
              <a:buNone/>
            </a:pPr>
            <a:endParaRPr lang="en-US" dirty="0">
              <a:effectLst/>
              <a:latin typeface="Times" pitchFamily="2" charset="0"/>
            </a:endParaRPr>
          </a:p>
          <a:p>
            <a:pPr indent="-305435">
              <a:lnSpc>
                <a:spcPct val="170000"/>
              </a:lnSpc>
            </a:pPr>
            <a:r>
              <a:rPr lang="en-US" b="1" dirty="0">
                <a:solidFill>
                  <a:schemeClr val="bg1"/>
                </a:solidFill>
                <a:highlight>
                  <a:srgbClr val="FFFF00"/>
                </a:highlight>
              </a:rPr>
              <a:t>H</a:t>
            </a:r>
            <a:r>
              <a:rPr lang="en-US" b="1" dirty="0">
                <a:solidFill>
                  <a:schemeClr val="bg1"/>
                </a:solidFill>
                <a:effectLst/>
                <a:highlight>
                  <a:srgbClr val="FFFF00"/>
                </a:highlight>
              </a:rPr>
              <a:t>ealth care access and quality</a:t>
            </a:r>
            <a:r>
              <a:rPr lang="en-US" dirty="0">
                <a:solidFill>
                  <a:schemeClr val="bg1"/>
                </a:solidFill>
                <a:effectLst/>
                <a:highlight>
                  <a:srgbClr val="FFFF00"/>
                </a:highlight>
              </a:rPr>
              <a:t> </a:t>
            </a:r>
            <a:r>
              <a:rPr lang="en-US" dirty="0">
                <a:effectLst/>
              </a:rPr>
              <a:t>(</a:t>
            </a:r>
            <a:r>
              <a:rPr lang="en-US" dirty="0" err="1">
                <a:effectLst/>
              </a:rPr>
              <a:t>eg</a:t>
            </a:r>
            <a:r>
              <a:rPr lang="en-US" dirty="0">
                <a:effectLst/>
              </a:rPr>
              <a:t>, insurance, physician availability, communication)</a:t>
            </a:r>
            <a:endParaRPr lang="en-US" dirty="0">
              <a:ln>
                <a:solidFill>
                  <a:prstClr val="black">
                    <a:lumMod val="75000"/>
                    <a:lumOff val="25000"/>
                    <a:alpha val="10000"/>
                  </a:prstClr>
                </a:solidFill>
              </a:ln>
              <a:effectLst/>
            </a:endParaRPr>
          </a:p>
          <a:p>
            <a:pPr indent="-305435">
              <a:lnSpc>
                <a:spcPct val="170000"/>
              </a:lnSpc>
            </a:pPr>
            <a:r>
              <a:rPr lang="en-US" b="1" dirty="0">
                <a:solidFill>
                  <a:schemeClr val="bg1"/>
                </a:solidFill>
                <a:highlight>
                  <a:srgbClr val="FFFF00"/>
                </a:highlight>
              </a:rPr>
              <a:t>E</a:t>
            </a:r>
            <a:r>
              <a:rPr lang="en-US" b="1" dirty="0">
                <a:solidFill>
                  <a:schemeClr val="bg1"/>
                </a:solidFill>
                <a:effectLst/>
                <a:highlight>
                  <a:srgbClr val="FFFF00"/>
                </a:highlight>
              </a:rPr>
              <a:t>conomic stability </a:t>
            </a:r>
            <a:r>
              <a:rPr lang="en-US" dirty="0">
                <a:effectLst/>
              </a:rPr>
              <a:t>(</a:t>
            </a:r>
            <a:r>
              <a:rPr lang="en-US" dirty="0" err="1">
                <a:effectLst/>
              </a:rPr>
              <a:t>eg</a:t>
            </a:r>
            <a:r>
              <a:rPr lang="en-US" dirty="0">
                <a:effectLst/>
              </a:rPr>
              <a:t>, employment, income, housing and food security) </a:t>
            </a:r>
            <a:endParaRPr lang="en-US" dirty="0">
              <a:ln>
                <a:solidFill>
                  <a:prstClr val="black">
                    <a:lumMod val="75000"/>
                    <a:lumOff val="25000"/>
                    <a:alpha val="10000"/>
                  </a:prstClr>
                </a:solidFill>
              </a:ln>
              <a:effectLst/>
            </a:endParaRPr>
          </a:p>
          <a:p>
            <a:pPr indent="-305435">
              <a:lnSpc>
                <a:spcPct val="170000"/>
              </a:lnSpc>
            </a:pPr>
            <a:r>
              <a:rPr lang="en-US" b="1" dirty="0">
                <a:solidFill>
                  <a:schemeClr val="bg1"/>
                </a:solidFill>
                <a:highlight>
                  <a:srgbClr val="FFFF00"/>
                </a:highlight>
              </a:rPr>
              <a:t>E</a:t>
            </a:r>
            <a:r>
              <a:rPr lang="en-US" b="1" dirty="0">
                <a:solidFill>
                  <a:schemeClr val="bg1"/>
                </a:solidFill>
                <a:effectLst/>
                <a:highlight>
                  <a:srgbClr val="FFFF00"/>
                </a:highlight>
              </a:rPr>
              <a:t>ducation access and quality </a:t>
            </a:r>
            <a:r>
              <a:rPr lang="en-US" dirty="0">
                <a:effectLst/>
              </a:rPr>
              <a:t>(</a:t>
            </a:r>
            <a:r>
              <a:rPr lang="en-US" dirty="0" err="1">
                <a:effectLst/>
              </a:rPr>
              <a:t>eg</a:t>
            </a:r>
            <a:r>
              <a:rPr lang="en-US" dirty="0">
                <a:effectLst/>
              </a:rPr>
              <a:t>, education, literacy, language skills)</a:t>
            </a:r>
            <a:endParaRPr lang="en-US" dirty="0">
              <a:ln>
                <a:solidFill>
                  <a:prstClr val="black">
                    <a:lumMod val="75000"/>
                    <a:lumOff val="25000"/>
                    <a:alpha val="10000"/>
                  </a:prstClr>
                </a:solidFill>
              </a:ln>
              <a:effectLst/>
            </a:endParaRPr>
          </a:p>
          <a:p>
            <a:pPr indent="-305435">
              <a:lnSpc>
                <a:spcPct val="170000"/>
              </a:lnSpc>
            </a:pPr>
            <a:r>
              <a:rPr lang="en-US" b="1" dirty="0">
                <a:solidFill>
                  <a:schemeClr val="bg1"/>
                </a:solidFill>
                <a:highlight>
                  <a:srgbClr val="FFFF00"/>
                </a:highlight>
              </a:rPr>
              <a:t>N</a:t>
            </a:r>
            <a:r>
              <a:rPr lang="en-US" b="1" dirty="0">
                <a:solidFill>
                  <a:schemeClr val="bg1"/>
                </a:solidFill>
                <a:effectLst/>
                <a:highlight>
                  <a:srgbClr val="FFFF00"/>
                </a:highlight>
              </a:rPr>
              <a:t>eighborhood and built environment </a:t>
            </a:r>
            <a:r>
              <a:rPr lang="en-US" dirty="0">
                <a:effectLst/>
              </a:rPr>
              <a:t>(</a:t>
            </a:r>
            <a:r>
              <a:rPr lang="en-US" dirty="0" err="1">
                <a:effectLst/>
              </a:rPr>
              <a:t>eg</a:t>
            </a:r>
            <a:r>
              <a:rPr lang="en-US" dirty="0">
                <a:effectLst/>
              </a:rPr>
              <a:t>, transportation, safety, geography, pollution, parks)</a:t>
            </a:r>
            <a:endParaRPr lang="en-US" dirty="0">
              <a:ln>
                <a:solidFill>
                  <a:prstClr val="black">
                    <a:lumMod val="75000"/>
                    <a:lumOff val="25000"/>
                    <a:alpha val="10000"/>
                  </a:prstClr>
                </a:solidFill>
              </a:ln>
              <a:effectLst/>
            </a:endParaRPr>
          </a:p>
          <a:p>
            <a:pPr indent="-305435">
              <a:lnSpc>
                <a:spcPct val="170000"/>
              </a:lnSpc>
            </a:pPr>
            <a:r>
              <a:rPr lang="en-US" b="1" dirty="0">
                <a:solidFill>
                  <a:schemeClr val="bg1"/>
                </a:solidFill>
                <a:highlight>
                  <a:srgbClr val="FFFF00"/>
                </a:highlight>
              </a:rPr>
              <a:t>S</a:t>
            </a:r>
            <a:r>
              <a:rPr lang="en-US" b="1" dirty="0">
                <a:solidFill>
                  <a:schemeClr val="bg1"/>
                </a:solidFill>
                <a:effectLst/>
                <a:highlight>
                  <a:srgbClr val="FFFF00"/>
                </a:highlight>
              </a:rPr>
              <a:t>ocial and community context </a:t>
            </a:r>
            <a:r>
              <a:rPr lang="en-US" dirty="0">
                <a:effectLst/>
              </a:rPr>
              <a:t>(</a:t>
            </a:r>
            <a:r>
              <a:rPr lang="en-US" dirty="0" err="1">
                <a:effectLst/>
              </a:rPr>
              <a:t>eg</a:t>
            </a:r>
            <a:r>
              <a:rPr lang="en-US" dirty="0">
                <a:effectLst/>
              </a:rPr>
              <a:t>, community engagement, social cohesion, incarceration rates)</a:t>
            </a:r>
            <a:endParaRPr lang="en-US" dirty="0">
              <a:ln>
                <a:solidFill>
                  <a:prstClr val="black">
                    <a:lumMod val="75000"/>
                    <a:lumOff val="25000"/>
                    <a:alpha val="10000"/>
                  </a:prstClr>
                </a:solidFill>
              </a:ln>
              <a:effectLst/>
            </a:endParaRPr>
          </a:p>
          <a:p>
            <a:pPr indent="-305435">
              <a:lnSpc>
                <a:spcPct val="170000"/>
              </a:lnSpc>
            </a:pP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4" name="Picture 2" descr="SDH">
            <a:extLst>
              <a:ext uri="{FF2B5EF4-FFF2-40B4-BE49-F238E27FC236}">
                <a16:creationId xmlns:a16="http://schemas.microsoft.com/office/drawing/2014/main" id="{5FDCE1FB-5793-F9D9-8A16-F4881EF9C2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6" t="17564" r="2713"/>
          <a:stretch/>
        </p:blipFill>
        <p:spPr bwMode="auto">
          <a:xfrm>
            <a:off x="4279632" y="4323807"/>
            <a:ext cx="4124524" cy="2275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4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C6BD-C07A-6E41-A573-7A0B948A26DF}"/>
              </a:ext>
            </a:extLst>
          </p:cNvPr>
          <p:cNvSpPr>
            <a:spLocks noGrp="1"/>
          </p:cNvSpPr>
          <p:nvPr>
            <p:ph type="title"/>
          </p:nvPr>
        </p:nvSpPr>
        <p:spPr>
          <a:xfrm>
            <a:off x="838200" y="44752"/>
            <a:ext cx="10515600" cy="1325563"/>
          </a:xfrm>
        </p:spPr>
        <p:txBody>
          <a:bodyPr>
            <a:normAutofit/>
          </a:bodyPr>
          <a:lstStyle/>
          <a:p>
            <a:r>
              <a:rPr lang="en-US" sz="4400" b="1" dirty="0"/>
              <a:t>SDOH Impact in Ophthalmology</a:t>
            </a:r>
          </a:p>
        </p:txBody>
      </p:sp>
      <p:sp>
        <p:nvSpPr>
          <p:cNvPr id="3" name="Content Placeholder 2">
            <a:extLst>
              <a:ext uri="{FF2B5EF4-FFF2-40B4-BE49-F238E27FC236}">
                <a16:creationId xmlns:a16="http://schemas.microsoft.com/office/drawing/2014/main" id="{8639F7FB-3C1C-1D45-A73E-E7217BED006A}"/>
              </a:ext>
            </a:extLst>
          </p:cNvPr>
          <p:cNvSpPr>
            <a:spLocks noGrp="1"/>
          </p:cNvSpPr>
          <p:nvPr>
            <p:ph idx="1"/>
          </p:nvPr>
        </p:nvSpPr>
        <p:spPr>
          <a:xfrm>
            <a:off x="659793" y="1370454"/>
            <a:ext cx="6123516" cy="4351338"/>
          </a:xfrm>
        </p:spPr>
        <p:txBody>
          <a:bodyPr>
            <a:normAutofit fontScale="92500" lnSpcReduction="10000"/>
          </a:bodyPr>
          <a:lstStyle/>
          <a:p>
            <a:pPr marL="0" indent="0">
              <a:buNone/>
            </a:pPr>
            <a:endParaRPr lang="en-US" sz="2800" dirty="0">
              <a:effectLst/>
            </a:endParaRPr>
          </a:p>
          <a:p>
            <a:pPr indent="-305435"/>
            <a:r>
              <a:rPr lang="en-US" sz="2800" dirty="0">
                <a:effectLst/>
              </a:rPr>
              <a:t>In the United States, underrepresentation in US status, lower educational attainment, lower income, and lack of insurance are all associated with </a:t>
            </a:r>
            <a:r>
              <a:rPr lang="en-US" sz="2800" b="1" dirty="0">
                <a:effectLst/>
              </a:rPr>
              <a:t>greater visual impairment.</a:t>
            </a:r>
            <a:endParaRPr lang="en-US" sz="2800" dirty="0">
              <a:ln>
                <a:solidFill>
                  <a:prstClr val="black">
                    <a:lumMod val="75000"/>
                    <a:lumOff val="25000"/>
                    <a:alpha val="10000"/>
                  </a:prstClr>
                </a:solidFill>
              </a:ln>
              <a:effectLst/>
            </a:endParaRPr>
          </a:p>
          <a:p>
            <a:pPr indent="-305435"/>
            <a:r>
              <a:rPr lang="en-US" sz="2800" b="1" dirty="0">
                <a:effectLst/>
              </a:rPr>
              <a:t>Ophthalmologists should assess the impact of SDOH </a:t>
            </a:r>
            <a:r>
              <a:rPr lang="en-US" sz="2800" dirty="0">
                <a:effectLst/>
              </a:rPr>
              <a:t>as part of every patient encounter and should address SDOH in the treatment of patients.</a:t>
            </a:r>
            <a:endParaRPr lang="en-US" sz="2800" dirty="0">
              <a:ln>
                <a:solidFill>
                  <a:prstClr val="black">
                    <a:lumMod val="75000"/>
                    <a:lumOff val="25000"/>
                    <a:alpha val="10000"/>
                  </a:prstClr>
                </a:solidFill>
              </a:ln>
              <a:effectLst/>
            </a:endParaRPr>
          </a:p>
          <a:p>
            <a:pPr indent="-305435"/>
            <a:endParaRPr lang="en-US" sz="2800"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12290" name="Picture 2" descr="Prevention of ocular pathologies in ophthalmology | Points de Vue |  International Review of Ophthalmic Optics">
            <a:extLst>
              <a:ext uri="{FF2B5EF4-FFF2-40B4-BE49-F238E27FC236}">
                <a16:creationId xmlns:a16="http://schemas.microsoft.com/office/drawing/2014/main" id="{39CC4BB2-33C4-AFFF-097A-99EC58F41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005" y="2247626"/>
            <a:ext cx="4909339" cy="2923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A78F59-8109-2843-4108-F40FAC8E9987}"/>
              </a:ext>
            </a:extLst>
          </p:cNvPr>
          <p:cNvSpPr txBox="1"/>
          <p:nvPr/>
        </p:nvSpPr>
        <p:spPr>
          <a:xfrm>
            <a:off x="8771603" y="5929668"/>
            <a:ext cx="6098458" cy="307777"/>
          </a:xfrm>
          <a:prstGeom prst="rect">
            <a:avLst/>
          </a:prstGeom>
          <a:noFill/>
        </p:spPr>
        <p:txBody>
          <a:bodyPr wrap="square">
            <a:spAutoFit/>
          </a:bodyPr>
          <a:lstStyle/>
          <a:p>
            <a:r>
              <a:rPr lang="en-US" sz="1400" dirty="0"/>
              <a:t>Source: https://www.pointsdevue.com/</a:t>
            </a:r>
          </a:p>
        </p:txBody>
      </p:sp>
    </p:spTree>
    <p:extLst>
      <p:ext uri="{BB962C8B-B14F-4D97-AF65-F5344CB8AC3E}">
        <p14:creationId xmlns:p14="http://schemas.microsoft.com/office/powerpoint/2010/main" val="2690868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043F2-561D-944F-97D9-1F5D4702E47F}"/>
              </a:ext>
            </a:extLst>
          </p:cNvPr>
          <p:cNvSpPr>
            <a:spLocks noGrp="1"/>
          </p:cNvSpPr>
          <p:nvPr>
            <p:ph type="title"/>
          </p:nvPr>
        </p:nvSpPr>
        <p:spPr>
          <a:xfrm>
            <a:off x="919316" y="141371"/>
            <a:ext cx="10515600" cy="1325563"/>
          </a:xfrm>
        </p:spPr>
        <p:txBody>
          <a:bodyPr/>
          <a:lstStyle/>
          <a:p>
            <a:r>
              <a:rPr lang="en-US" b="1" dirty="0">
                <a:effectLst/>
              </a:rPr>
              <a:t>1. Health Care Access and Quality</a:t>
            </a:r>
            <a:br>
              <a:rPr lang="en-US" b="1" dirty="0">
                <a:effectLst/>
              </a:rPr>
            </a:br>
            <a:endParaRPr lang="en-US" b="1" dirty="0"/>
          </a:p>
        </p:txBody>
      </p:sp>
      <p:sp>
        <p:nvSpPr>
          <p:cNvPr id="3" name="Content Placeholder 2">
            <a:extLst>
              <a:ext uri="{FF2B5EF4-FFF2-40B4-BE49-F238E27FC236}">
                <a16:creationId xmlns:a16="http://schemas.microsoft.com/office/drawing/2014/main" id="{E9E051F6-9411-464C-BF49-53F0EFF9E69E}"/>
              </a:ext>
            </a:extLst>
          </p:cNvPr>
          <p:cNvSpPr>
            <a:spLocks noGrp="1"/>
          </p:cNvSpPr>
          <p:nvPr>
            <p:ph idx="1"/>
          </p:nvPr>
        </p:nvSpPr>
        <p:spPr>
          <a:xfrm>
            <a:off x="474587" y="910346"/>
            <a:ext cx="11130116" cy="5365764"/>
          </a:xfrm>
        </p:spPr>
        <p:txBody>
          <a:bodyPr>
            <a:noAutofit/>
          </a:bodyPr>
          <a:lstStyle/>
          <a:p>
            <a:pPr marL="0" indent="0">
              <a:buNone/>
            </a:pPr>
            <a:endParaRPr lang="en-US" sz="2400" dirty="0">
              <a:latin typeface="Times" pitchFamily="2" charset="0"/>
            </a:endParaRPr>
          </a:p>
          <a:p>
            <a:pPr indent="-305435"/>
            <a:r>
              <a:rPr lang="en-US" sz="3200" dirty="0">
                <a:effectLst/>
              </a:rPr>
              <a:t>What are the </a:t>
            </a:r>
            <a:r>
              <a:rPr lang="en-US" sz="3200" dirty="0"/>
              <a:t>b</a:t>
            </a:r>
            <a:r>
              <a:rPr lang="en-US" sz="3200" dirty="0">
                <a:effectLst/>
              </a:rPr>
              <a:t>arriers to accessing health care and receiving high-quality care?</a:t>
            </a:r>
            <a:endParaRPr lang="en-US" sz="2400" dirty="0">
              <a:ln>
                <a:solidFill>
                  <a:prstClr val="black">
                    <a:lumMod val="75000"/>
                    <a:lumOff val="25000"/>
                    <a:alpha val="10000"/>
                  </a:prstClr>
                </a:solidFill>
              </a:ln>
              <a:effectLst/>
            </a:endParaRPr>
          </a:p>
          <a:p>
            <a:pPr marL="719455" lvl="1" indent="-269875"/>
            <a:r>
              <a:rPr lang="en-US" sz="2000" dirty="0"/>
              <a:t>I</a:t>
            </a:r>
            <a:r>
              <a:rPr lang="en-US" sz="2000" dirty="0">
                <a:effectLst/>
              </a:rPr>
              <a:t>nadequate health insurance coverage results in high out-of-pocket costs. </a:t>
            </a:r>
            <a:endParaRPr lang="en-US" sz="2000">
              <a:ln>
                <a:solidFill>
                  <a:prstClr val="black">
                    <a:lumMod val="75000"/>
                    <a:lumOff val="25000"/>
                    <a:alpha val="10000"/>
                  </a:prstClr>
                </a:solidFill>
              </a:ln>
              <a:effectLst/>
            </a:endParaRPr>
          </a:p>
          <a:p>
            <a:pPr marL="719455" lvl="1" indent="-269875"/>
            <a:r>
              <a:rPr lang="en-US" sz="2000" dirty="0">
                <a:effectLst/>
              </a:rPr>
              <a:t>Rates paid by uninsured Americans have decreased under the Affordable Care Act, but ~10% of people in the US remain uninsured.</a:t>
            </a:r>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1025525" lvl="2" indent="-215900"/>
            <a:r>
              <a:rPr lang="en-US" sz="1600" dirty="0">
                <a:solidFill>
                  <a:schemeClr val="bg1"/>
                </a:solidFill>
                <a:effectLst/>
                <a:highlight>
                  <a:srgbClr val="FFFF00"/>
                </a:highlight>
              </a:rPr>
              <a:t>Vulnerable population groups, such as underrepresented and underprivileged groups, account for over half of the uninsured population</a:t>
            </a:r>
            <a:r>
              <a:rPr lang="en-US" dirty="0">
                <a:solidFill>
                  <a:schemeClr val="bg1"/>
                </a:solidFill>
                <a:effectLst/>
                <a:highlight>
                  <a:srgbClr val="FFFF00"/>
                </a:highlight>
              </a:rPr>
              <a:t>.</a:t>
            </a:r>
            <a:endParaRPr lang="en-US" sz="2000" dirty="0">
              <a:ln>
                <a:solidFill>
                  <a:prstClr val="black">
                    <a:lumMod val="75000"/>
                    <a:lumOff val="25000"/>
                    <a:alpha val="10000"/>
                  </a:prstClr>
                </a:solidFill>
              </a:ln>
              <a:solidFill>
                <a:schemeClr val="bg1"/>
              </a:solidFill>
              <a:effectLst/>
            </a:endParaRPr>
          </a:p>
          <a:p>
            <a:pPr marL="719455" lvl="1" indent="-269875"/>
            <a:r>
              <a:rPr lang="en-US" sz="2000" dirty="0">
                <a:effectLst/>
              </a:rPr>
              <a:t>Other barriers include poor access to transportation, limited health care resources and physician availability in underserved areas, and poor physician-patient communication.</a:t>
            </a:r>
            <a:endParaRPr lang="en-US" sz="2000" dirty="0">
              <a:ln>
                <a:solidFill>
                  <a:prstClr val="black">
                    <a:lumMod val="75000"/>
                    <a:lumOff val="25000"/>
                    <a:alpha val="10000"/>
                  </a:prstClr>
                </a:solidFill>
              </a:ln>
              <a:effectLst/>
            </a:endParaRPr>
          </a:p>
          <a:p>
            <a:pPr marL="1025525" lvl="2" indent="-215900"/>
            <a:r>
              <a:rPr lang="en-US" dirty="0">
                <a:effectLst/>
              </a:rPr>
              <a:t>Poor communication results from patient fear or lack of trust due to racism and discrimination in medicine, lack of time, cultural and language barriers, and lower literacy levels.</a:t>
            </a: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1876080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847E-58BC-774C-AB06-A32B48048732}"/>
              </a:ext>
            </a:extLst>
          </p:cNvPr>
          <p:cNvSpPr>
            <a:spLocks noGrp="1"/>
          </p:cNvSpPr>
          <p:nvPr>
            <p:ph type="title"/>
          </p:nvPr>
        </p:nvSpPr>
        <p:spPr>
          <a:xfrm>
            <a:off x="807781" y="-32550"/>
            <a:ext cx="10515600" cy="1325563"/>
          </a:xfrm>
        </p:spPr>
        <p:txBody>
          <a:bodyPr/>
          <a:lstStyle/>
          <a:p>
            <a:r>
              <a:rPr lang="en-US" b="1" dirty="0"/>
              <a:t>Ophthalmology Tie-In:</a:t>
            </a:r>
          </a:p>
        </p:txBody>
      </p:sp>
      <p:pic>
        <p:nvPicPr>
          <p:cNvPr id="9" name="Picture 8">
            <a:extLst>
              <a:ext uri="{FF2B5EF4-FFF2-40B4-BE49-F238E27FC236}">
                <a16:creationId xmlns:a16="http://schemas.microsoft.com/office/drawing/2014/main" id="{926E5D64-FC7B-74C6-3342-7B14CC25A7A7}"/>
              </a:ext>
            </a:extLst>
          </p:cNvPr>
          <p:cNvPicPr>
            <a:picLocks noChangeAspect="1"/>
          </p:cNvPicPr>
          <p:nvPr/>
        </p:nvPicPr>
        <p:blipFill>
          <a:blip r:embed="rId2"/>
          <a:stretch>
            <a:fillRect/>
          </a:stretch>
        </p:blipFill>
        <p:spPr>
          <a:xfrm>
            <a:off x="807781" y="2029185"/>
            <a:ext cx="10576437" cy="3525479"/>
          </a:xfrm>
          <a:prstGeom prst="rect">
            <a:avLst/>
          </a:prstGeom>
          <a:ln>
            <a:solidFill>
              <a:schemeClr val="tx1"/>
            </a:solidFill>
          </a:ln>
        </p:spPr>
      </p:pic>
    </p:spTree>
    <p:extLst>
      <p:ext uri="{BB962C8B-B14F-4D97-AF65-F5344CB8AC3E}">
        <p14:creationId xmlns:p14="http://schemas.microsoft.com/office/powerpoint/2010/main" val="3820225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847E-58BC-774C-AB06-A32B48048732}"/>
              </a:ext>
            </a:extLst>
          </p:cNvPr>
          <p:cNvSpPr>
            <a:spLocks noGrp="1"/>
          </p:cNvSpPr>
          <p:nvPr>
            <p:ph type="title"/>
          </p:nvPr>
        </p:nvSpPr>
        <p:spPr>
          <a:xfrm>
            <a:off x="733697" y="-104078"/>
            <a:ext cx="10515600" cy="1325563"/>
          </a:xfrm>
        </p:spPr>
        <p:txBody>
          <a:bodyPr>
            <a:normAutofit/>
          </a:bodyPr>
          <a:lstStyle/>
          <a:p>
            <a:r>
              <a:rPr lang="en-US" b="1" dirty="0"/>
              <a:t>Ophthalmology Tie-In, Elam et al:</a:t>
            </a:r>
          </a:p>
        </p:txBody>
      </p:sp>
      <p:sp>
        <p:nvSpPr>
          <p:cNvPr id="3" name="Content Placeholder 2">
            <a:extLst>
              <a:ext uri="{FF2B5EF4-FFF2-40B4-BE49-F238E27FC236}">
                <a16:creationId xmlns:a16="http://schemas.microsoft.com/office/drawing/2014/main" id="{D3E21A86-05AB-E240-97AE-727271B31B35}"/>
              </a:ext>
            </a:extLst>
          </p:cNvPr>
          <p:cNvSpPr>
            <a:spLocks noGrp="1"/>
          </p:cNvSpPr>
          <p:nvPr>
            <p:ph idx="1"/>
          </p:nvPr>
        </p:nvSpPr>
        <p:spPr>
          <a:xfrm>
            <a:off x="309951" y="1506267"/>
            <a:ext cx="5607629" cy="4591512"/>
          </a:xfrm>
        </p:spPr>
        <p:txBody>
          <a:bodyPr>
            <a:normAutofit fontScale="77500" lnSpcReduction="20000"/>
          </a:bodyPr>
          <a:lstStyle/>
          <a:p>
            <a:r>
              <a:rPr lang="en-US" sz="2400" dirty="0"/>
              <a:t>“Medicaid patients with a new diagnosis of POAG </a:t>
            </a:r>
            <a:r>
              <a:rPr lang="en-US" sz="2400" b="1" dirty="0"/>
              <a:t>receive substantially less glaucoma testing </a:t>
            </a:r>
            <a:r>
              <a:rPr lang="en-US" sz="2400" dirty="0"/>
              <a:t>in the 15 months following initial diagnosis compared with patients with commercial health insurance. </a:t>
            </a:r>
          </a:p>
          <a:p>
            <a:pPr marL="36900" indent="0">
              <a:buNone/>
            </a:pPr>
            <a:endParaRPr lang="en-US" sz="2400" dirty="0"/>
          </a:p>
          <a:p>
            <a:r>
              <a:rPr lang="en-US" sz="2400" b="1" dirty="0"/>
              <a:t>This disparity is most striking in Black patients with Medicaid insurance</a:t>
            </a:r>
            <a:r>
              <a:rPr lang="en-US" sz="2400" dirty="0"/>
              <a:t>, who had 291% increased odds of not undergoing glaucoma testing, compared with Black patients with commercial health insurance. </a:t>
            </a:r>
          </a:p>
          <a:p>
            <a:pPr marL="36900" indent="0">
              <a:buNone/>
            </a:pPr>
            <a:endParaRPr lang="en-US" sz="2400" dirty="0"/>
          </a:p>
          <a:p>
            <a:r>
              <a:rPr lang="en-US" sz="2400" dirty="0"/>
              <a:t>Further, Black patients are more likely than White patients to go blind from POAG, highlighting the importance of efforts to improve the quality of glaucoma care for Medicaid recipients and ethnic minority groups.”</a:t>
            </a:r>
          </a:p>
        </p:txBody>
      </p:sp>
      <p:pic>
        <p:nvPicPr>
          <p:cNvPr id="5" name="Picture 4">
            <a:extLst>
              <a:ext uri="{FF2B5EF4-FFF2-40B4-BE49-F238E27FC236}">
                <a16:creationId xmlns:a16="http://schemas.microsoft.com/office/drawing/2014/main" id="{B0C29211-EEED-4612-A3B9-6545367E8E69}"/>
              </a:ext>
            </a:extLst>
          </p:cNvPr>
          <p:cNvPicPr>
            <a:picLocks noChangeAspect="1"/>
          </p:cNvPicPr>
          <p:nvPr/>
        </p:nvPicPr>
        <p:blipFill>
          <a:blip r:embed="rId2"/>
          <a:stretch>
            <a:fillRect/>
          </a:stretch>
        </p:blipFill>
        <p:spPr>
          <a:xfrm>
            <a:off x="6138036" y="2417570"/>
            <a:ext cx="6053964" cy="2593043"/>
          </a:xfrm>
          <a:prstGeom prst="rect">
            <a:avLst/>
          </a:prstGeom>
        </p:spPr>
      </p:pic>
    </p:spTree>
    <p:extLst>
      <p:ext uri="{BB962C8B-B14F-4D97-AF65-F5344CB8AC3E}">
        <p14:creationId xmlns:p14="http://schemas.microsoft.com/office/powerpoint/2010/main" val="25667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F1BC2810-DCD5-685B-3697-7E3398EE2B22}"/>
              </a:ext>
            </a:extLst>
          </p:cNvPr>
          <p:cNvPicPr>
            <a:picLocks noChangeAspect="1"/>
          </p:cNvPicPr>
          <p:nvPr/>
        </p:nvPicPr>
        <p:blipFill rotWithShape="1">
          <a:blip r:embed="rId2"/>
          <a:srcRect l="69" t="17766" r="4249" b="8171"/>
          <a:stretch/>
        </p:blipFill>
        <p:spPr>
          <a:xfrm>
            <a:off x="4180115" y="426712"/>
            <a:ext cx="7837714" cy="1439104"/>
          </a:xfrm>
          <a:prstGeom prst="rect">
            <a:avLst/>
          </a:prstGeom>
        </p:spPr>
      </p:pic>
      <p:pic>
        <p:nvPicPr>
          <p:cNvPr id="7" name="Picture 6">
            <a:extLst>
              <a:ext uri="{FF2B5EF4-FFF2-40B4-BE49-F238E27FC236}">
                <a16:creationId xmlns:a16="http://schemas.microsoft.com/office/drawing/2014/main" id="{0884D957-22E8-389E-7CF4-A54E93EC49EF}"/>
              </a:ext>
            </a:extLst>
          </p:cNvPr>
          <p:cNvPicPr>
            <a:picLocks noChangeAspect="1"/>
          </p:cNvPicPr>
          <p:nvPr/>
        </p:nvPicPr>
        <p:blipFill>
          <a:blip r:embed="rId3"/>
          <a:stretch>
            <a:fillRect/>
          </a:stretch>
        </p:blipFill>
        <p:spPr>
          <a:xfrm>
            <a:off x="7632059" y="1567009"/>
            <a:ext cx="4294364" cy="251514"/>
          </a:xfrm>
          <a:prstGeom prst="rect">
            <a:avLst/>
          </a:prstGeom>
        </p:spPr>
      </p:pic>
      <p:pic>
        <p:nvPicPr>
          <p:cNvPr id="2" name="Picture 1" descr="Text, letter&#10;&#10;Description automatically generated">
            <a:extLst>
              <a:ext uri="{FF2B5EF4-FFF2-40B4-BE49-F238E27FC236}">
                <a16:creationId xmlns:a16="http://schemas.microsoft.com/office/drawing/2014/main" id="{50B38726-8185-84B6-5E02-0312202E93F5}"/>
              </a:ext>
            </a:extLst>
          </p:cNvPr>
          <p:cNvPicPr>
            <a:picLocks noChangeAspect="1"/>
          </p:cNvPicPr>
          <p:nvPr/>
        </p:nvPicPr>
        <p:blipFill rotWithShape="1">
          <a:blip r:embed="rId4"/>
          <a:srcRect t="38730"/>
          <a:stretch/>
        </p:blipFill>
        <p:spPr>
          <a:xfrm>
            <a:off x="3445846" y="2144753"/>
            <a:ext cx="8571983" cy="4181574"/>
          </a:xfrm>
          <a:prstGeom prst="rect">
            <a:avLst/>
          </a:prstGeom>
        </p:spPr>
      </p:pic>
      <p:cxnSp>
        <p:nvCxnSpPr>
          <p:cNvPr id="10" name="Straight Connector 9">
            <a:extLst>
              <a:ext uri="{FF2B5EF4-FFF2-40B4-BE49-F238E27FC236}">
                <a16:creationId xmlns:a16="http://schemas.microsoft.com/office/drawing/2014/main" id="{61766A32-B087-2856-8178-3425F16A1820}"/>
              </a:ext>
            </a:extLst>
          </p:cNvPr>
          <p:cNvCxnSpPr>
            <a:cxnSpLocks/>
          </p:cNvCxnSpPr>
          <p:nvPr/>
        </p:nvCxnSpPr>
        <p:spPr>
          <a:xfrm>
            <a:off x="4310850" y="3825779"/>
            <a:ext cx="734654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8F1F4B-472A-E2B9-30F7-FA299C8A00AD}"/>
              </a:ext>
            </a:extLst>
          </p:cNvPr>
          <p:cNvCxnSpPr>
            <a:cxnSpLocks/>
          </p:cNvCxnSpPr>
          <p:nvPr/>
        </p:nvCxnSpPr>
        <p:spPr>
          <a:xfrm>
            <a:off x="3667383" y="4136147"/>
            <a:ext cx="7176472"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6D159B-E657-BAC7-3629-93B93B050511}"/>
              </a:ext>
            </a:extLst>
          </p:cNvPr>
          <p:cNvCxnSpPr>
            <a:cxnSpLocks/>
          </p:cNvCxnSpPr>
          <p:nvPr/>
        </p:nvCxnSpPr>
        <p:spPr>
          <a:xfrm>
            <a:off x="4058566" y="4824846"/>
            <a:ext cx="3382425"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F04B7E5-3B6A-49F2-A6C4-1E03368CDB87}"/>
              </a:ext>
            </a:extLst>
          </p:cNvPr>
          <p:cNvPicPr>
            <a:picLocks noChangeAspect="1"/>
          </p:cNvPicPr>
          <p:nvPr/>
        </p:nvPicPr>
        <p:blipFill>
          <a:blip r:embed="rId5"/>
          <a:stretch>
            <a:fillRect/>
          </a:stretch>
        </p:blipFill>
        <p:spPr>
          <a:xfrm>
            <a:off x="174171" y="568008"/>
            <a:ext cx="3722761" cy="1162096"/>
          </a:xfrm>
          <a:prstGeom prst="rect">
            <a:avLst/>
          </a:prstGeom>
        </p:spPr>
      </p:pic>
    </p:spTree>
    <p:extLst>
      <p:ext uri="{BB962C8B-B14F-4D97-AF65-F5344CB8AC3E}">
        <p14:creationId xmlns:p14="http://schemas.microsoft.com/office/powerpoint/2010/main" val="1495846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BDE2-CAE3-7140-A616-BE5F8CA56206}"/>
              </a:ext>
            </a:extLst>
          </p:cNvPr>
          <p:cNvSpPr>
            <a:spLocks noGrp="1"/>
          </p:cNvSpPr>
          <p:nvPr>
            <p:ph type="title"/>
          </p:nvPr>
        </p:nvSpPr>
        <p:spPr>
          <a:xfrm>
            <a:off x="973183" y="-174096"/>
            <a:ext cx="10515600" cy="1325563"/>
          </a:xfrm>
        </p:spPr>
        <p:txBody>
          <a:bodyPr>
            <a:normAutofit/>
          </a:bodyPr>
          <a:lstStyle/>
          <a:p>
            <a:r>
              <a:rPr lang="en-US" sz="2800" b="1" dirty="0"/>
              <a:t>Ophthalmology Tie-In: </a:t>
            </a:r>
            <a:br>
              <a:rPr lang="en-US" sz="2800" b="1" dirty="0"/>
            </a:br>
            <a:r>
              <a:rPr lang="en-US" sz="2800" b="1" dirty="0"/>
              <a:t>Endophthalmitis Trends from 2011 -2019</a:t>
            </a:r>
          </a:p>
        </p:txBody>
      </p:sp>
      <p:graphicFrame>
        <p:nvGraphicFramePr>
          <p:cNvPr id="8" name="Chart 7">
            <a:extLst>
              <a:ext uri="{FF2B5EF4-FFF2-40B4-BE49-F238E27FC236}">
                <a16:creationId xmlns:a16="http://schemas.microsoft.com/office/drawing/2014/main" id="{671C702A-F051-9D45-837C-1369FDDC30AC}"/>
              </a:ext>
            </a:extLst>
          </p:cNvPr>
          <p:cNvGraphicFramePr/>
          <p:nvPr>
            <p:extLst>
              <p:ext uri="{D42A27DB-BD31-4B8C-83A1-F6EECF244321}">
                <p14:modId xmlns:p14="http://schemas.microsoft.com/office/powerpoint/2010/main" val="4143862538"/>
              </p:ext>
            </p:extLst>
          </p:nvPr>
        </p:nvGraphicFramePr>
        <p:xfrm>
          <a:off x="1311850" y="846667"/>
          <a:ext cx="10160000" cy="6011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89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A9186E26-A5F3-3BC4-0FD5-B0615FEA2834}"/>
              </a:ext>
            </a:extLst>
          </p:cNvPr>
          <p:cNvPicPr>
            <a:picLocks noChangeAspect="1"/>
          </p:cNvPicPr>
          <p:nvPr/>
        </p:nvPicPr>
        <p:blipFill>
          <a:blip r:embed="rId2"/>
          <a:stretch>
            <a:fillRect/>
          </a:stretch>
        </p:blipFill>
        <p:spPr>
          <a:xfrm>
            <a:off x="1416050" y="1257773"/>
            <a:ext cx="9359900" cy="3479800"/>
          </a:xfrm>
          <a:prstGeom prst="rect">
            <a:avLst/>
          </a:prstGeom>
        </p:spPr>
      </p:pic>
      <p:pic>
        <p:nvPicPr>
          <p:cNvPr id="7" name="Picture 6">
            <a:extLst>
              <a:ext uri="{FF2B5EF4-FFF2-40B4-BE49-F238E27FC236}">
                <a16:creationId xmlns:a16="http://schemas.microsoft.com/office/drawing/2014/main" id="{7073AFB3-AF85-175B-F251-C17DBAA68E61}"/>
              </a:ext>
            </a:extLst>
          </p:cNvPr>
          <p:cNvPicPr>
            <a:picLocks noChangeAspect="1"/>
          </p:cNvPicPr>
          <p:nvPr/>
        </p:nvPicPr>
        <p:blipFill>
          <a:blip r:embed="rId3"/>
          <a:stretch>
            <a:fillRect/>
          </a:stretch>
        </p:blipFill>
        <p:spPr>
          <a:xfrm>
            <a:off x="1049374" y="5007317"/>
            <a:ext cx="10093250" cy="1185819"/>
          </a:xfrm>
          <a:prstGeom prst="rect">
            <a:avLst/>
          </a:prstGeom>
        </p:spPr>
      </p:pic>
      <p:sp>
        <p:nvSpPr>
          <p:cNvPr id="2" name="TextBox 1">
            <a:extLst>
              <a:ext uri="{FF2B5EF4-FFF2-40B4-BE49-F238E27FC236}">
                <a16:creationId xmlns:a16="http://schemas.microsoft.com/office/drawing/2014/main" id="{56F9A0DA-C258-4CD0-8CFD-57E6520F46E6}"/>
              </a:ext>
            </a:extLst>
          </p:cNvPr>
          <p:cNvSpPr txBox="1"/>
          <p:nvPr/>
        </p:nvSpPr>
        <p:spPr>
          <a:xfrm>
            <a:off x="2298389" y="141930"/>
            <a:ext cx="7595221" cy="646331"/>
          </a:xfrm>
          <a:prstGeom prst="rect">
            <a:avLst/>
          </a:prstGeom>
          <a:noFill/>
        </p:spPr>
        <p:txBody>
          <a:bodyPr wrap="none" rtlCol="0">
            <a:spAutoFit/>
          </a:bodyPr>
          <a:lstStyle/>
          <a:p>
            <a:pPr algn="ctr"/>
            <a:r>
              <a:rPr lang="en-US" sz="3600" b="1" dirty="0"/>
              <a:t>Ophthalmology Tie-In: Keratoplasty</a:t>
            </a:r>
          </a:p>
        </p:txBody>
      </p:sp>
    </p:spTree>
    <p:extLst>
      <p:ext uri="{BB962C8B-B14F-4D97-AF65-F5344CB8AC3E}">
        <p14:creationId xmlns:p14="http://schemas.microsoft.com/office/powerpoint/2010/main" val="888681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CACC-D9D7-5C4A-8153-519A59987209}"/>
              </a:ext>
            </a:extLst>
          </p:cNvPr>
          <p:cNvSpPr>
            <a:spLocks noGrp="1"/>
          </p:cNvSpPr>
          <p:nvPr>
            <p:ph type="title"/>
          </p:nvPr>
        </p:nvSpPr>
        <p:spPr>
          <a:xfrm>
            <a:off x="838200" y="119880"/>
            <a:ext cx="10515600" cy="1325563"/>
          </a:xfrm>
        </p:spPr>
        <p:txBody>
          <a:bodyPr>
            <a:normAutofit fontScale="90000"/>
          </a:bodyPr>
          <a:lstStyle/>
          <a:p>
            <a:br>
              <a:rPr lang="en-US" b="1" dirty="0">
                <a:effectLst/>
              </a:rPr>
            </a:br>
            <a:r>
              <a:rPr lang="en-US" b="1" dirty="0">
                <a:effectLst/>
              </a:rPr>
              <a:t>Health Care Access and Quality</a:t>
            </a:r>
            <a:br>
              <a:rPr lang="en-US" b="1" dirty="0"/>
            </a:br>
            <a:r>
              <a:rPr lang="en-US" dirty="0">
                <a:effectLst/>
              </a:rPr>
              <a:t>Priorities for Addressing this Domain</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5B382FC9-E5DF-6948-ADDB-A287E480D346}"/>
              </a:ext>
            </a:extLst>
          </p:cNvPr>
          <p:cNvSpPr>
            <a:spLocks noGrp="1"/>
          </p:cNvSpPr>
          <p:nvPr>
            <p:ph idx="1"/>
          </p:nvPr>
        </p:nvSpPr>
        <p:spPr>
          <a:xfrm>
            <a:off x="594852" y="1891994"/>
            <a:ext cx="10515600" cy="4351338"/>
          </a:xfrm>
        </p:spPr>
        <p:txBody>
          <a:bodyPr>
            <a:normAutofit fontScale="92500" lnSpcReduction="20000"/>
          </a:bodyPr>
          <a:lstStyle/>
          <a:p>
            <a:pPr indent="-305435"/>
            <a:r>
              <a:rPr lang="en-US" dirty="0">
                <a:solidFill>
                  <a:schemeClr val="tx1"/>
                </a:solidFill>
              </a:rPr>
              <a:t>Insurance coverage expansion</a:t>
            </a:r>
            <a:endParaRPr lang="en-US" dirty="0">
              <a:ln>
                <a:solidFill>
                  <a:prstClr val="black">
                    <a:lumMod val="75000"/>
                    <a:lumOff val="25000"/>
                    <a:alpha val="10000"/>
                  </a:prstClr>
                </a:solidFill>
              </a:ln>
              <a:solidFill>
                <a:schemeClr val="tx1"/>
              </a:solidFill>
              <a:effectLst/>
            </a:endParaRPr>
          </a:p>
          <a:p>
            <a:pPr indent="-305435"/>
            <a:r>
              <a:rPr lang="en-US" dirty="0">
                <a:solidFill>
                  <a:schemeClr val="tx1"/>
                </a:solidFill>
              </a:rPr>
              <a:t>Improving </a:t>
            </a:r>
            <a:r>
              <a:rPr lang="en-US" dirty="0">
                <a:solidFill>
                  <a:schemeClr val="tx1"/>
                </a:solidFill>
                <a:effectLst/>
              </a:rPr>
              <a:t>preventive health care</a:t>
            </a:r>
            <a:endParaRPr lang="en-US" dirty="0">
              <a:ln>
                <a:solidFill>
                  <a:prstClr val="black">
                    <a:lumMod val="75000"/>
                    <a:lumOff val="25000"/>
                    <a:alpha val="10000"/>
                  </a:prstClr>
                </a:solidFill>
              </a:ln>
              <a:solidFill>
                <a:schemeClr val="tx1"/>
              </a:solidFill>
              <a:effectLst/>
            </a:endParaRPr>
          </a:p>
          <a:p>
            <a:pPr indent="-305435"/>
            <a:r>
              <a:rPr lang="en-US" dirty="0">
                <a:solidFill>
                  <a:schemeClr val="tx1"/>
                </a:solidFill>
              </a:rPr>
              <a:t>I</a:t>
            </a:r>
            <a:r>
              <a:rPr lang="en-US" dirty="0">
                <a:solidFill>
                  <a:schemeClr val="tx1"/>
                </a:solidFill>
                <a:effectLst/>
              </a:rPr>
              <a:t>mproving communication between physicians and patients  </a:t>
            </a:r>
            <a:endParaRPr lang="en-US" dirty="0">
              <a:ln>
                <a:solidFill>
                  <a:prstClr val="black">
                    <a:lumMod val="75000"/>
                    <a:lumOff val="25000"/>
                    <a:alpha val="10000"/>
                  </a:prstClr>
                </a:solidFill>
              </a:ln>
              <a:solidFill>
                <a:schemeClr val="tx1"/>
              </a:solidFill>
              <a:effectLst/>
            </a:endParaRPr>
          </a:p>
          <a:p>
            <a:pPr indent="-305435"/>
            <a:r>
              <a:rPr lang="en-US" dirty="0">
                <a:solidFill>
                  <a:schemeClr val="tx1"/>
                </a:solidFill>
                <a:effectLst/>
              </a:rPr>
              <a:t>Unconscious bias training and cultural competency training</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r>
              <a:rPr lang="en-US" dirty="0">
                <a:solidFill>
                  <a:schemeClr val="tx1"/>
                </a:solidFill>
                <a:effectLst/>
              </a:rPr>
              <a:t>Providing patient education material in various languages and at an appropriate education level</a:t>
            </a:r>
            <a:endParaRPr lang="en-US" dirty="0">
              <a:ln>
                <a:solidFill>
                  <a:prstClr val="black">
                    <a:lumMod val="75000"/>
                    <a:lumOff val="25000"/>
                    <a:alpha val="10000"/>
                  </a:prstClr>
                </a:solidFill>
              </a:ln>
              <a:solidFill>
                <a:schemeClr val="tx1"/>
              </a:solidFill>
              <a:effectLst/>
            </a:endParaRPr>
          </a:p>
          <a:p>
            <a:pPr indent="-305435"/>
            <a:r>
              <a:rPr lang="en-US" dirty="0">
                <a:solidFill>
                  <a:schemeClr val="tx1"/>
                </a:solidFill>
              </a:rPr>
              <a:t>O</a:t>
            </a:r>
            <a:r>
              <a:rPr lang="en-US" dirty="0">
                <a:solidFill>
                  <a:schemeClr val="tx1"/>
                </a:solidFill>
                <a:effectLst/>
              </a:rPr>
              <a:t>ffering telehealth to improve services and expand access</a:t>
            </a:r>
            <a:endParaRPr lang="en-US" dirty="0">
              <a:ln>
                <a:solidFill>
                  <a:prstClr val="black">
                    <a:lumMod val="75000"/>
                    <a:lumOff val="25000"/>
                    <a:alpha val="10000"/>
                  </a:prstClr>
                </a:solidFill>
              </a:ln>
              <a:solidFill>
                <a:schemeClr val="tx1"/>
              </a:solidFill>
              <a:effectLst/>
            </a:endParaRPr>
          </a:p>
          <a:p>
            <a:pPr indent="-305435"/>
            <a:r>
              <a:rPr lang="en-US" dirty="0">
                <a:solidFill>
                  <a:schemeClr val="tx1"/>
                </a:solidFill>
              </a:rPr>
              <a:t>P</a:t>
            </a:r>
            <a:r>
              <a:rPr lang="en-US" dirty="0">
                <a:solidFill>
                  <a:schemeClr val="tx1"/>
                </a:solidFill>
                <a:effectLst/>
              </a:rPr>
              <a:t>roviding vision services in community health centers and vision outreach in underserved areas</a:t>
            </a:r>
            <a:endParaRPr lang="en-US" dirty="0">
              <a:ln>
                <a:solidFill>
                  <a:prstClr val="black">
                    <a:lumMod val="75000"/>
                    <a:lumOff val="25000"/>
                    <a:alpha val="10000"/>
                  </a:prstClr>
                </a:solidFill>
              </a:ln>
              <a:solidFill>
                <a:schemeClr val="tx1"/>
              </a:solidFill>
              <a:effectLst/>
            </a:endParaRPr>
          </a:p>
          <a:p>
            <a:pPr indent="-305435"/>
            <a:r>
              <a:rPr lang="en-US" dirty="0">
                <a:solidFill>
                  <a:schemeClr val="tx1"/>
                </a:solidFill>
                <a:effectLst/>
              </a:rPr>
              <a:t>Optimizing the electronic health record for screening and patient communication – adding SDOH element to health record</a:t>
            </a:r>
            <a:endParaRPr lang="en-US" dirty="0">
              <a:ln>
                <a:solidFill>
                  <a:prstClr val="black">
                    <a:lumMod val="75000"/>
                    <a:lumOff val="25000"/>
                    <a:alpha val="10000"/>
                  </a:prstClr>
                </a:solidFill>
              </a:ln>
              <a:solidFill>
                <a:schemeClr val="tx1"/>
              </a:solidFill>
              <a:effectLst/>
            </a:endParaRPr>
          </a:p>
          <a:p>
            <a:pPr indent="-305435"/>
            <a:endParaRPr lang="en-US" dirty="0">
              <a:ln>
                <a:solidFill>
                  <a:prstClr val="black">
                    <a:lumMod val="75000"/>
                    <a:lumOff val="25000"/>
                    <a:alpha val="10000"/>
                  </a:prstClr>
                </a:solidFill>
              </a:ln>
              <a:solidFill>
                <a:schemeClr val="tx1"/>
              </a:solidFill>
              <a:effectLst/>
            </a:endParaRPr>
          </a:p>
          <a:p>
            <a:pPr marL="0" indent="0">
              <a:buNone/>
            </a:pPr>
            <a:r>
              <a:rPr lang="en-US" b="1" dirty="0">
                <a:solidFill>
                  <a:schemeClr val="tx1"/>
                </a:solidFill>
              </a:rPr>
              <a:t>*** At our level, what can we do/what have we done/what can be improved?</a:t>
            </a:r>
          </a:p>
          <a:p>
            <a:pPr marL="0" indent="0">
              <a:buNone/>
            </a:pPr>
            <a:r>
              <a:rPr lang="en-US" b="1" dirty="0">
                <a:solidFill>
                  <a:schemeClr val="tx1"/>
                </a:solidFill>
                <a:effectLst/>
              </a:rPr>
              <a:t>	* What about increasing diversity in ophthalmology?</a:t>
            </a:r>
          </a:p>
          <a:p>
            <a:pPr marL="0" indent="0">
              <a:buNone/>
            </a:pPr>
            <a:endParaRPr lang="en-US" dirty="0">
              <a:solidFill>
                <a:schemeClr val="tx1"/>
              </a:solidFill>
            </a:endParaRPr>
          </a:p>
        </p:txBody>
      </p:sp>
    </p:spTree>
    <p:extLst>
      <p:ext uri="{BB962C8B-B14F-4D97-AF65-F5344CB8AC3E}">
        <p14:creationId xmlns:p14="http://schemas.microsoft.com/office/powerpoint/2010/main" val="255693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5F88-FF8E-2F48-9B05-B66DE9921380}"/>
              </a:ext>
            </a:extLst>
          </p:cNvPr>
          <p:cNvSpPr>
            <a:spLocks noGrp="1"/>
          </p:cNvSpPr>
          <p:nvPr>
            <p:ph type="title"/>
          </p:nvPr>
        </p:nvSpPr>
        <p:spPr>
          <a:xfrm>
            <a:off x="681446" y="162335"/>
            <a:ext cx="10515600" cy="1325563"/>
          </a:xfrm>
        </p:spPr>
        <p:txBody>
          <a:bodyPr/>
          <a:lstStyle/>
          <a:p>
            <a:r>
              <a:rPr lang="en-US" b="1" dirty="0">
                <a:effectLst/>
              </a:rPr>
              <a:t>2. Economic Stability</a:t>
            </a:r>
            <a:br>
              <a:rPr lang="en-US" b="1" dirty="0">
                <a:effectLst/>
              </a:rPr>
            </a:br>
            <a:endParaRPr lang="en-US" b="1" dirty="0"/>
          </a:p>
        </p:txBody>
      </p:sp>
      <p:sp>
        <p:nvSpPr>
          <p:cNvPr id="3" name="Content Placeholder 2">
            <a:extLst>
              <a:ext uri="{FF2B5EF4-FFF2-40B4-BE49-F238E27FC236}">
                <a16:creationId xmlns:a16="http://schemas.microsoft.com/office/drawing/2014/main" id="{1729C2C0-8642-574C-AFC2-F0B05D67E327}"/>
              </a:ext>
            </a:extLst>
          </p:cNvPr>
          <p:cNvSpPr>
            <a:spLocks noGrp="1"/>
          </p:cNvSpPr>
          <p:nvPr>
            <p:ph idx="1"/>
          </p:nvPr>
        </p:nvSpPr>
        <p:spPr>
          <a:xfrm>
            <a:off x="436120" y="1198221"/>
            <a:ext cx="10829108" cy="5019700"/>
          </a:xfrm>
        </p:spPr>
        <p:txBody>
          <a:bodyPr>
            <a:normAutofit/>
          </a:bodyPr>
          <a:lstStyle/>
          <a:p>
            <a:pPr indent="-305435" algn="just"/>
            <a:r>
              <a:rPr lang="en-US" sz="2400" b="1" dirty="0"/>
              <a:t>One of the most important SDOH, as it affects all other domains</a:t>
            </a:r>
            <a:endParaRPr lang="en-US"/>
          </a:p>
          <a:p>
            <a:pPr marL="719455" lvl="1" indent="-269875" algn="just"/>
            <a:r>
              <a:rPr lang="en-US" sz="2000" dirty="0"/>
              <a:t>Multiple studies have found associations between low income and unemployment and increased risk of visual impairment, blindness, and sudden vision loss. </a:t>
            </a:r>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lgn="just"/>
            <a:r>
              <a:rPr lang="en-US" sz="2000" dirty="0"/>
              <a:t>Children whose family incomes fall below the federal poverty level are twice as likely to have visual impairment as children whose family income is &gt;200% of the poverty level.</a:t>
            </a:r>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lgn="just"/>
            <a:r>
              <a:rPr lang="en-US" sz="2000" dirty="0"/>
              <a:t>Without stable employment: </a:t>
            </a:r>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1025525" lvl="2" indent="-215900" algn="just"/>
            <a:r>
              <a:rPr lang="en-US" sz="1800" dirty="0"/>
              <a:t>Health insurance? Food insecurity? Housing instability? </a:t>
            </a:r>
            <a:endParaRPr lang="en-US" sz="18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1025525" lvl="2" indent="-215900" algn="just"/>
            <a:r>
              <a:rPr lang="en-US" sz="1800" dirty="0"/>
              <a:t>Access to transportation? Medications and co-pays?</a:t>
            </a:r>
            <a:endParaRPr lang="en-US" sz="18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endParaRPr lang="en-US" sz="2800"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5" name="Picture 4">
            <a:extLst>
              <a:ext uri="{FF2B5EF4-FFF2-40B4-BE49-F238E27FC236}">
                <a16:creationId xmlns:a16="http://schemas.microsoft.com/office/drawing/2014/main" id="{1B6FF8B1-6134-45A4-A390-002AB2EEFAF5}"/>
              </a:ext>
            </a:extLst>
          </p:cNvPr>
          <p:cNvPicPr>
            <a:picLocks noChangeAspect="1"/>
          </p:cNvPicPr>
          <p:nvPr/>
        </p:nvPicPr>
        <p:blipFill>
          <a:blip r:embed="rId3"/>
          <a:stretch>
            <a:fillRect/>
          </a:stretch>
        </p:blipFill>
        <p:spPr>
          <a:xfrm>
            <a:off x="8184995" y="4260272"/>
            <a:ext cx="3859832" cy="2508518"/>
          </a:xfrm>
          <a:prstGeom prst="rect">
            <a:avLst/>
          </a:prstGeom>
        </p:spPr>
      </p:pic>
    </p:spTree>
    <p:extLst>
      <p:ext uri="{BB962C8B-B14F-4D97-AF65-F5344CB8AC3E}">
        <p14:creationId xmlns:p14="http://schemas.microsoft.com/office/powerpoint/2010/main" val="34626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026"/>
            <a:ext cx="10515600" cy="1325563"/>
          </a:xfrm>
        </p:spPr>
        <p:txBody>
          <a:bodyPr>
            <a:normAutofit/>
          </a:bodyPr>
          <a:lstStyle/>
          <a:p>
            <a:r>
              <a:rPr lang="en-US" sz="5400" b="1" dirty="0"/>
              <a:t>Pre-Quiz</a:t>
            </a:r>
          </a:p>
        </p:txBody>
      </p:sp>
      <p:sp>
        <p:nvSpPr>
          <p:cNvPr id="3" name="Content Placeholder 2"/>
          <p:cNvSpPr>
            <a:spLocks noGrp="1"/>
          </p:cNvSpPr>
          <p:nvPr>
            <p:ph idx="1"/>
          </p:nvPr>
        </p:nvSpPr>
        <p:spPr>
          <a:xfrm>
            <a:off x="838200" y="1633793"/>
            <a:ext cx="10515600" cy="4351338"/>
          </a:xfrm>
        </p:spPr>
        <p:txBody>
          <a:bodyPr>
            <a:normAutofit/>
          </a:bodyPr>
          <a:lstStyle/>
          <a:p>
            <a:pPr lvl="0"/>
            <a:r>
              <a:rPr lang="en-US" sz="4000" dirty="0"/>
              <a:t>What are social determinants of health (SDOH)?  </a:t>
            </a:r>
          </a:p>
          <a:p>
            <a:pPr lvl="0"/>
            <a:r>
              <a:rPr lang="en-US" sz="4000" dirty="0"/>
              <a:t>Are you able to name a few SDOH?</a:t>
            </a:r>
          </a:p>
          <a:p>
            <a:pPr lvl="0"/>
            <a:r>
              <a:rPr lang="en-US" sz="4000" dirty="0"/>
              <a:t>Have you seen how SDOH have impacted patients in your clinic?</a:t>
            </a:r>
          </a:p>
        </p:txBody>
      </p:sp>
    </p:spTree>
    <p:extLst>
      <p:ext uri="{BB962C8B-B14F-4D97-AF65-F5344CB8AC3E}">
        <p14:creationId xmlns:p14="http://schemas.microsoft.com/office/powerpoint/2010/main" val="408059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718E-D52E-4F28-B575-89A3BEC1A6AC}"/>
              </a:ext>
            </a:extLst>
          </p:cNvPr>
          <p:cNvSpPr>
            <a:spLocks noGrp="1"/>
          </p:cNvSpPr>
          <p:nvPr>
            <p:ph type="ctrTitle"/>
          </p:nvPr>
        </p:nvSpPr>
        <p:spPr>
          <a:xfrm>
            <a:off x="455791" y="3787696"/>
            <a:ext cx="11443970" cy="1828801"/>
          </a:xfrm>
        </p:spPr>
        <p:txBody>
          <a:bodyPr>
            <a:noAutofit/>
          </a:bodyPr>
          <a:lstStyle/>
          <a:p>
            <a:r>
              <a:rPr lang="en-US" sz="3600" b="1" dirty="0"/>
              <a:t>Addressing Economic Stability SDOH</a:t>
            </a:r>
            <a:br>
              <a:rPr lang="en-US" sz="2800" dirty="0"/>
            </a:br>
            <a:br>
              <a:rPr lang="en-US" sz="2800" dirty="0"/>
            </a:br>
            <a:r>
              <a:rPr lang="en-US" sz="2800" dirty="0"/>
              <a:t>Programs that help people achieve economic stability through employment programs, career counseling, and childcare options are needed.</a:t>
            </a:r>
            <a:br>
              <a:rPr lang="en-US" sz="2800" dirty="0"/>
            </a:br>
            <a:br>
              <a:rPr lang="en-US" sz="2800" dirty="0"/>
            </a:br>
            <a:r>
              <a:rPr lang="en-US" sz="2800" b="1" dirty="0"/>
              <a:t>***This is beyond our scope…</a:t>
            </a:r>
            <a:br>
              <a:rPr lang="en-US" sz="2800" b="1" dirty="0"/>
            </a:br>
            <a:br>
              <a:rPr lang="en-US" sz="2800" b="1" dirty="0"/>
            </a:br>
            <a:r>
              <a:rPr lang="en-US" sz="2800" b="1" dirty="0"/>
              <a:t>But what can you do in clinic to address this? </a:t>
            </a:r>
            <a:br>
              <a:rPr lang="en-US" sz="2800" b="1" dirty="0"/>
            </a:br>
            <a:r>
              <a:rPr lang="en-US" sz="2800" b="1" dirty="0"/>
              <a:t>Parking and transportation vouchers? Social work consult? Making a consolidated list of community resources and organizations available to your patients? Pharmacy programs for more cost-effective meds?</a:t>
            </a:r>
            <a:br>
              <a:rPr lang="en-US" sz="2800" dirty="0"/>
            </a:br>
            <a:endParaRPr lang="en-US" sz="2800" dirty="0"/>
          </a:p>
        </p:txBody>
      </p:sp>
    </p:spTree>
    <p:extLst>
      <p:ext uri="{BB962C8B-B14F-4D97-AF65-F5344CB8AC3E}">
        <p14:creationId xmlns:p14="http://schemas.microsoft.com/office/powerpoint/2010/main" val="359465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E7B9-A3B0-3D4D-B512-96DFDAEBA8FC}"/>
              </a:ext>
            </a:extLst>
          </p:cNvPr>
          <p:cNvSpPr>
            <a:spLocks noGrp="1"/>
          </p:cNvSpPr>
          <p:nvPr>
            <p:ph type="title"/>
          </p:nvPr>
        </p:nvSpPr>
        <p:spPr>
          <a:xfrm>
            <a:off x="973394" y="107642"/>
            <a:ext cx="10515600" cy="1325563"/>
          </a:xfrm>
        </p:spPr>
        <p:txBody>
          <a:bodyPr/>
          <a:lstStyle/>
          <a:p>
            <a:r>
              <a:rPr lang="en-US" b="1" dirty="0">
                <a:effectLst/>
              </a:rPr>
              <a:t>3. Education Access and Quality</a:t>
            </a:r>
            <a:br>
              <a:rPr lang="en-US" dirty="0">
                <a:effectLst/>
              </a:rPr>
            </a:br>
            <a:endParaRPr lang="en-US" dirty="0"/>
          </a:p>
        </p:txBody>
      </p:sp>
      <p:sp>
        <p:nvSpPr>
          <p:cNvPr id="3" name="Content Placeholder 2">
            <a:extLst>
              <a:ext uri="{FF2B5EF4-FFF2-40B4-BE49-F238E27FC236}">
                <a16:creationId xmlns:a16="http://schemas.microsoft.com/office/drawing/2014/main" id="{6B323471-BEFD-EB4B-9781-5C83CA89C96E}"/>
              </a:ext>
            </a:extLst>
          </p:cNvPr>
          <p:cNvSpPr>
            <a:spLocks noGrp="1"/>
          </p:cNvSpPr>
          <p:nvPr>
            <p:ph idx="1"/>
          </p:nvPr>
        </p:nvSpPr>
        <p:spPr>
          <a:xfrm>
            <a:off x="848783" y="918517"/>
            <a:ext cx="10355826" cy="4351338"/>
          </a:xfrm>
        </p:spPr>
        <p:txBody>
          <a:bodyPr>
            <a:normAutofit/>
          </a:bodyPr>
          <a:lstStyle/>
          <a:p>
            <a:pPr indent="-305435" algn="just"/>
            <a:r>
              <a:rPr lang="en-US" sz="1800" dirty="0">
                <a:solidFill>
                  <a:schemeClr val="tx1"/>
                </a:solidFill>
                <a:effectLst/>
              </a:rPr>
              <a:t>Higher education is strongly associated with improved health outcomes and increased life expectancy. </a:t>
            </a:r>
            <a:endParaRPr lang="en-US">
              <a:solidFill>
                <a:schemeClr val="tx1"/>
              </a:solidFill>
            </a:endParaRPr>
          </a:p>
          <a:p>
            <a:pPr indent="-305435" algn="just"/>
            <a:r>
              <a:rPr lang="en-US" sz="1800" dirty="0">
                <a:solidFill>
                  <a:schemeClr val="tx1"/>
                </a:solidFill>
                <a:effectLst/>
              </a:rPr>
              <a:t>Early childhood and secondary education are key determinants of future health. </a:t>
            </a:r>
            <a:endParaRPr lang="en-US" sz="1800">
              <a:ln>
                <a:solidFill>
                  <a:prstClr val="black">
                    <a:lumMod val="75000"/>
                    <a:lumOff val="25000"/>
                    <a:alpha val="10000"/>
                  </a:prstClr>
                </a:solidFill>
              </a:ln>
              <a:solidFill>
                <a:schemeClr val="tx1"/>
              </a:solidFill>
              <a:effectLst/>
            </a:endParaRPr>
          </a:p>
          <a:p>
            <a:pPr indent="-305435" algn="just"/>
            <a:r>
              <a:rPr lang="en-US" sz="1800" dirty="0">
                <a:solidFill>
                  <a:schemeClr val="tx1"/>
                </a:solidFill>
                <a:effectLst/>
              </a:rPr>
              <a:t>Poor health literacy is associated with increased visual impairment, poor medical adherence, decreased utilization of preventive services, and increased mortality. . . </a:t>
            </a:r>
            <a:endParaRPr lang="en-US" sz="1800" dirty="0">
              <a:ln>
                <a:solidFill>
                  <a:prstClr val="black">
                    <a:lumMod val="75000"/>
                    <a:lumOff val="25000"/>
                    <a:alpha val="10000"/>
                  </a:prstClr>
                </a:solidFill>
              </a:ln>
              <a:solidFill>
                <a:schemeClr val="tx1"/>
              </a:solidFill>
              <a:effectLst/>
            </a:endParaRPr>
          </a:p>
          <a:p>
            <a:pPr indent="-305435" algn="just"/>
            <a:r>
              <a:rPr lang="en-US" sz="1800" b="1" dirty="0">
                <a:solidFill>
                  <a:schemeClr val="tx1"/>
                </a:solidFill>
                <a:effectLst/>
              </a:rPr>
              <a:t>***What can you do to address this in clinic? When educational material is given to patients, think about health literacy level and tailor accordingly.</a:t>
            </a:r>
            <a:endParaRPr lang="en-US" sz="1800" b="1" dirty="0">
              <a:ln>
                <a:solidFill>
                  <a:prstClr val="black">
                    <a:lumMod val="75000"/>
                    <a:lumOff val="25000"/>
                    <a:alpha val="10000"/>
                  </a:prstClr>
                </a:solidFill>
              </a:ln>
              <a:solidFill>
                <a:schemeClr val="tx1"/>
              </a:solidFill>
              <a:effectLst/>
            </a:endParaRPr>
          </a:p>
          <a:p>
            <a:pPr indent="-305435" algn="just"/>
            <a:endParaRPr lang="en-US" sz="1800" b="1" dirty="0">
              <a:ln>
                <a:solidFill>
                  <a:prstClr val="black">
                    <a:lumMod val="75000"/>
                    <a:lumOff val="25000"/>
                    <a:alpha val="10000"/>
                  </a:prstClr>
                </a:solidFill>
              </a:ln>
              <a:solidFill>
                <a:schemeClr val="tx1"/>
              </a:solidFill>
              <a:effectLst/>
            </a:endParaRPr>
          </a:p>
          <a:p>
            <a:pPr indent="-305435" algn="just"/>
            <a:endParaRPr lang="en-US" sz="1800" dirty="0">
              <a:ln>
                <a:solidFill>
                  <a:prstClr val="black">
                    <a:lumMod val="75000"/>
                    <a:lumOff val="25000"/>
                    <a:alpha val="10000"/>
                  </a:prstClr>
                </a:solidFill>
              </a:ln>
              <a:solidFill>
                <a:schemeClr val="tx1"/>
              </a:solidFill>
              <a:effectLst/>
            </a:endParaRPr>
          </a:p>
          <a:p>
            <a:pPr indent="-305435"/>
            <a:endParaRPr lang="en-US" sz="1800"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pic>
        <p:nvPicPr>
          <p:cNvPr id="21506" name="Picture 2" descr="Global education trends and research to follow in 2022">
            <a:extLst>
              <a:ext uri="{FF2B5EF4-FFF2-40B4-BE49-F238E27FC236}">
                <a16:creationId xmlns:a16="http://schemas.microsoft.com/office/drawing/2014/main" id="{F138E7A0-EF98-B976-B553-017B7BCF5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246" y="3429755"/>
            <a:ext cx="5716796" cy="300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21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230EF-B015-0B43-B66A-1B199B0ADEFE}"/>
              </a:ext>
            </a:extLst>
          </p:cNvPr>
          <p:cNvSpPr>
            <a:spLocks noGrp="1"/>
          </p:cNvSpPr>
          <p:nvPr>
            <p:ph type="title"/>
          </p:nvPr>
        </p:nvSpPr>
        <p:spPr>
          <a:xfrm>
            <a:off x="898960" y="209060"/>
            <a:ext cx="10515600" cy="1325563"/>
          </a:xfrm>
        </p:spPr>
        <p:txBody>
          <a:bodyPr/>
          <a:lstStyle/>
          <a:p>
            <a:r>
              <a:rPr lang="en-US" b="1" dirty="0"/>
              <a:t>4. Neighborhood and Built Environment</a:t>
            </a:r>
            <a:br>
              <a:rPr lang="en-US" dirty="0"/>
            </a:br>
            <a:endParaRPr lang="en-US" dirty="0"/>
          </a:p>
        </p:txBody>
      </p:sp>
      <p:sp>
        <p:nvSpPr>
          <p:cNvPr id="3" name="Content Placeholder 2">
            <a:extLst>
              <a:ext uri="{FF2B5EF4-FFF2-40B4-BE49-F238E27FC236}">
                <a16:creationId xmlns:a16="http://schemas.microsoft.com/office/drawing/2014/main" id="{6229D6D2-5D25-D44B-A04E-BC5000CCE74C}"/>
              </a:ext>
            </a:extLst>
          </p:cNvPr>
          <p:cNvSpPr>
            <a:spLocks noGrp="1"/>
          </p:cNvSpPr>
          <p:nvPr>
            <p:ph idx="1"/>
          </p:nvPr>
        </p:nvSpPr>
        <p:spPr>
          <a:xfrm>
            <a:off x="550817" y="1436798"/>
            <a:ext cx="4552335" cy="4351338"/>
          </a:xfrm>
        </p:spPr>
        <p:txBody>
          <a:bodyPr>
            <a:normAutofit lnSpcReduction="10000"/>
          </a:bodyPr>
          <a:lstStyle/>
          <a:p>
            <a:pPr indent="-305435"/>
            <a:r>
              <a:rPr lang="en-US" sz="2400" dirty="0"/>
              <a:t>The neighborhood and built environment in which individuals live, learn, work, and play have a direct impact on health and well-being. </a:t>
            </a:r>
            <a:endParaRPr lang="en-US"/>
          </a:p>
          <a:p>
            <a:pPr indent="-305435"/>
            <a:r>
              <a:rPr lang="en-US" sz="2400" b="1" dirty="0"/>
              <a:t>In one study, severe vision loss varied significantly by county and was strongly associated with area poverty levels.</a:t>
            </a:r>
            <a:endParaRPr lang="en-US" sz="2400" b="1"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sz="2400" b="1" dirty="0"/>
              <a:t>How can this affect your patients?</a:t>
            </a:r>
            <a:endParaRPr lang="en-US" sz="2400" b="1"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22530" name="Picture 2" descr="The original photo, taken in São Paulo in 2004. Left: the Paraisópolis favela. Right: the Penthouse tower in the rich neighborhood of Morumbí.">
            <a:extLst>
              <a:ext uri="{FF2B5EF4-FFF2-40B4-BE49-F238E27FC236}">
                <a16:creationId xmlns:a16="http://schemas.microsoft.com/office/drawing/2014/main" id="{863877B7-3E55-A7A6-D829-13132432D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363" y="1339469"/>
            <a:ext cx="6268592" cy="417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419571-A95D-F752-DC40-C39A1D0FD522}"/>
              </a:ext>
            </a:extLst>
          </p:cNvPr>
          <p:cNvSpPr txBox="1"/>
          <p:nvPr/>
        </p:nvSpPr>
        <p:spPr>
          <a:xfrm>
            <a:off x="5574363" y="5690310"/>
            <a:ext cx="4442952" cy="369332"/>
          </a:xfrm>
          <a:prstGeom prst="rect">
            <a:avLst/>
          </a:prstGeom>
          <a:noFill/>
        </p:spPr>
        <p:txBody>
          <a:bodyPr wrap="square">
            <a:spAutoFit/>
          </a:bodyPr>
          <a:lstStyle/>
          <a:p>
            <a:r>
              <a:rPr lang="en-US" sz="900" dirty="0"/>
              <a:t>https://</a:t>
            </a:r>
            <a:r>
              <a:rPr lang="en-US" sz="900" dirty="0" err="1"/>
              <a:t>english.elpais.com</a:t>
            </a:r>
            <a:r>
              <a:rPr lang="en-US" sz="900" dirty="0"/>
              <a:t>/</a:t>
            </a:r>
            <a:r>
              <a:rPr lang="en-US" sz="900" dirty="0" err="1"/>
              <a:t>usa</a:t>
            </a:r>
            <a:r>
              <a:rPr lang="en-US" sz="900" dirty="0"/>
              <a:t>/2022-01-26/nearly-20-years-on-since-famous-snapshot-of-inequality-in-brazil-little-has-changed.html</a:t>
            </a:r>
          </a:p>
        </p:txBody>
      </p:sp>
    </p:spTree>
    <p:extLst>
      <p:ext uri="{BB962C8B-B14F-4D97-AF65-F5344CB8AC3E}">
        <p14:creationId xmlns:p14="http://schemas.microsoft.com/office/powerpoint/2010/main" val="2556673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230EF-B015-0B43-B66A-1B199B0ADEFE}"/>
              </a:ext>
            </a:extLst>
          </p:cNvPr>
          <p:cNvSpPr>
            <a:spLocks noGrp="1"/>
          </p:cNvSpPr>
          <p:nvPr>
            <p:ph type="title"/>
          </p:nvPr>
        </p:nvSpPr>
        <p:spPr>
          <a:xfrm>
            <a:off x="838200" y="265664"/>
            <a:ext cx="10515600" cy="1325563"/>
          </a:xfrm>
        </p:spPr>
        <p:txBody>
          <a:bodyPr/>
          <a:lstStyle/>
          <a:p>
            <a:r>
              <a:rPr lang="en-US" b="1" dirty="0"/>
              <a:t>4. Neighborhood and Built Environment</a:t>
            </a:r>
            <a:br>
              <a:rPr lang="en-US" dirty="0"/>
            </a:br>
            <a:endParaRPr lang="en-US" dirty="0"/>
          </a:p>
        </p:txBody>
      </p:sp>
      <p:sp>
        <p:nvSpPr>
          <p:cNvPr id="3" name="Content Placeholder 2">
            <a:extLst>
              <a:ext uri="{FF2B5EF4-FFF2-40B4-BE49-F238E27FC236}">
                <a16:creationId xmlns:a16="http://schemas.microsoft.com/office/drawing/2014/main" id="{6229D6D2-5D25-D44B-A04E-BC5000CCE74C}"/>
              </a:ext>
            </a:extLst>
          </p:cNvPr>
          <p:cNvSpPr>
            <a:spLocks noGrp="1"/>
          </p:cNvSpPr>
          <p:nvPr>
            <p:ph idx="1"/>
          </p:nvPr>
        </p:nvSpPr>
        <p:spPr>
          <a:xfrm>
            <a:off x="838200" y="1582277"/>
            <a:ext cx="10515600" cy="4351338"/>
          </a:xfrm>
        </p:spPr>
        <p:txBody>
          <a:bodyPr>
            <a:normAutofit/>
          </a:bodyPr>
          <a:lstStyle/>
          <a:p>
            <a:pPr indent="-305435"/>
            <a:r>
              <a:rPr lang="en-US" sz="2800" dirty="0">
                <a:solidFill>
                  <a:schemeClr val="tx1"/>
                </a:solidFill>
              </a:rPr>
              <a:t>High rates of crime and violence; unsafe air or water; poor walkability; and limited access to healthful food options, parks, playgrounds, healthy work environments, or transportation negatively affect health outcomes.</a:t>
            </a:r>
            <a:endParaRPr lang="en-US">
              <a:solidFill>
                <a:schemeClr val="tx1"/>
              </a:solidFill>
            </a:endParaRPr>
          </a:p>
          <a:p>
            <a:pPr marL="0" indent="0">
              <a:buNone/>
            </a:pPr>
            <a:endParaRPr lang="en-US" sz="2800" dirty="0">
              <a:solidFill>
                <a:schemeClr val="tx1"/>
              </a:solidFill>
            </a:endParaRPr>
          </a:p>
          <a:p>
            <a:pPr indent="-305435"/>
            <a:r>
              <a:rPr lang="en-US" sz="2800" dirty="0">
                <a:solidFill>
                  <a:schemeClr val="tx1"/>
                </a:solidFill>
              </a:rPr>
              <a:t> The Area Deprivation Index (ADI) is a metric derived from 17 US census variables—including education, employment, income, household characteristics, and housing—to assess the level of socioeconomic disadvantage by neighborhood.</a:t>
            </a:r>
            <a:endParaRPr lang="en-US" sz="2800"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11534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31D7-5785-C34E-BEF8-1390F792429F}"/>
              </a:ext>
            </a:extLst>
          </p:cNvPr>
          <p:cNvSpPr>
            <a:spLocks noGrp="1"/>
          </p:cNvSpPr>
          <p:nvPr>
            <p:ph type="title"/>
          </p:nvPr>
        </p:nvSpPr>
        <p:spPr>
          <a:xfrm>
            <a:off x="838200" y="-48043"/>
            <a:ext cx="10515600" cy="1325563"/>
          </a:xfrm>
        </p:spPr>
        <p:txBody>
          <a:bodyPr/>
          <a:lstStyle/>
          <a:p>
            <a:r>
              <a:rPr lang="en-US" b="1" dirty="0"/>
              <a:t>Ophthalmology Tie-in</a:t>
            </a:r>
          </a:p>
        </p:txBody>
      </p:sp>
      <p:sp>
        <p:nvSpPr>
          <p:cNvPr id="8" name="Content Placeholder 2">
            <a:extLst>
              <a:ext uri="{FF2B5EF4-FFF2-40B4-BE49-F238E27FC236}">
                <a16:creationId xmlns:a16="http://schemas.microsoft.com/office/drawing/2014/main" id="{A44B0A04-1B63-DA1A-B072-F503DDC2C492}"/>
              </a:ext>
            </a:extLst>
          </p:cNvPr>
          <p:cNvSpPr>
            <a:spLocks noGrp="1"/>
          </p:cNvSpPr>
          <p:nvPr>
            <p:ph idx="1"/>
          </p:nvPr>
        </p:nvSpPr>
        <p:spPr>
          <a:xfrm>
            <a:off x="7510160" y="1563892"/>
            <a:ext cx="4132006" cy="4576353"/>
          </a:xfrm>
        </p:spPr>
        <p:txBody>
          <a:bodyPr>
            <a:normAutofit/>
          </a:bodyPr>
          <a:lstStyle/>
          <a:p>
            <a:r>
              <a:rPr lang="en-US" sz="2800" dirty="0">
                <a:solidFill>
                  <a:schemeClr val="tx1"/>
                </a:solidFill>
              </a:rPr>
              <a:t>Living in more disadvantaged neighborhoods, as measured by the ADI, is associated with nonadherence to first-time ophthalmology referrals for diabetic retinopathy screenings.</a:t>
            </a:r>
          </a:p>
        </p:txBody>
      </p:sp>
      <p:pic>
        <p:nvPicPr>
          <p:cNvPr id="7" name="Picture 6">
            <a:extLst>
              <a:ext uri="{FF2B5EF4-FFF2-40B4-BE49-F238E27FC236}">
                <a16:creationId xmlns:a16="http://schemas.microsoft.com/office/drawing/2014/main" id="{9FC8DF1D-8CBA-5D0F-960D-1325113EFE0B}"/>
              </a:ext>
            </a:extLst>
          </p:cNvPr>
          <p:cNvPicPr>
            <a:picLocks noChangeAspect="1"/>
          </p:cNvPicPr>
          <p:nvPr/>
        </p:nvPicPr>
        <p:blipFill>
          <a:blip r:embed="rId2"/>
          <a:stretch>
            <a:fillRect/>
          </a:stretch>
        </p:blipFill>
        <p:spPr>
          <a:xfrm>
            <a:off x="366954" y="2081203"/>
            <a:ext cx="6750899" cy="3035476"/>
          </a:xfrm>
          <a:prstGeom prst="rect">
            <a:avLst/>
          </a:prstGeom>
          <a:ln>
            <a:solidFill>
              <a:schemeClr val="tx1"/>
            </a:solidFill>
          </a:ln>
        </p:spPr>
      </p:pic>
    </p:spTree>
    <p:extLst>
      <p:ext uri="{BB962C8B-B14F-4D97-AF65-F5344CB8AC3E}">
        <p14:creationId xmlns:p14="http://schemas.microsoft.com/office/powerpoint/2010/main" val="209536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D0C9-83C7-F044-943E-336F80CE6136}"/>
              </a:ext>
            </a:extLst>
          </p:cNvPr>
          <p:cNvSpPr>
            <a:spLocks noGrp="1"/>
          </p:cNvSpPr>
          <p:nvPr>
            <p:ph type="title"/>
          </p:nvPr>
        </p:nvSpPr>
        <p:spPr>
          <a:xfrm>
            <a:off x="838200" y="214888"/>
            <a:ext cx="10515600" cy="1325563"/>
          </a:xfrm>
        </p:spPr>
        <p:txBody>
          <a:bodyPr/>
          <a:lstStyle/>
          <a:p>
            <a:r>
              <a:rPr lang="en-US" b="1" dirty="0"/>
              <a:t>5. Social and Community Context</a:t>
            </a:r>
            <a:br>
              <a:rPr lang="en-US" dirty="0"/>
            </a:br>
            <a:endParaRPr lang="en-US" dirty="0"/>
          </a:p>
        </p:txBody>
      </p:sp>
      <p:sp>
        <p:nvSpPr>
          <p:cNvPr id="3" name="Content Placeholder 2">
            <a:extLst>
              <a:ext uri="{FF2B5EF4-FFF2-40B4-BE49-F238E27FC236}">
                <a16:creationId xmlns:a16="http://schemas.microsoft.com/office/drawing/2014/main" id="{6682A417-6051-4D45-9284-11403B30C181}"/>
              </a:ext>
            </a:extLst>
          </p:cNvPr>
          <p:cNvSpPr>
            <a:spLocks noGrp="1"/>
          </p:cNvSpPr>
          <p:nvPr>
            <p:ph idx="1"/>
          </p:nvPr>
        </p:nvSpPr>
        <p:spPr>
          <a:xfrm>
            <a:off x="634182" y="1540451"/>
            <a:ext cx="5265175" cy="4351338"/>
          </a:xfrm>
        </p:spPr>
        <p:txBody>
          <a:bodyPr>
            <a:noAutofit/>
          </a:bodyPr>
          <a:lstStyle/>
          <a:p>
            <a:pPr indent="-305435"/>
            <a:r>
              <a:rPr lang="en-US" dirty="0">
                <a:solidFill>
                  <a:schemeClr val="tx1"/>
                </a:solidFill>
              </a:rPr>
              <a:t>Social, family, and community networks serve as important support systems for individuals and can significantly affect health outcomes.</a:t>
            </a:r>
          </a:p>
          <a:p>
            <a:pPr marL="719455" lvl="1" indent="-269875"/>
            <a:r>
              <a:rPr lang="en-US" sz="2000" dirty="0">
                <a:solidFill>
                  <a:schemeClr val="tx1"/>
                </a:solidFill>
              </a:rPr>
              <a:t>Civic participation, social cohesion, and community engagement have positive health effects by reducing stress.</a:t>
            </a:r>
            <a:endParaRPr lang="en-US" sz="200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457200" lvl="1" indent="0">
              <a:buNone/>
            </a:pPr>
            <a:endParaRPr lang="en-US" sz="2000" dirty="0">
              <a:solidFill>
                <a:schemeClr val="tx1"/>
              </a:solidFill>
            </a:endParaRPr>
          </a:p>
          <a:p>
            <a:pPr indent="-305435"/>
            <a:r>
              <a:rPr lang="en-US" dirty="0">
                <a:solidFill>
                  <a:schemeClr val="tx1"/>
                </a:solidFill>
              </a:rPr>
              <a:t>Community engagement by health care providers may improve patient-provider relationships and build trust among patients.</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pic>
        <p:nvPicPr>
          <p:cNvPr id="24580" name="Picture 4" descr="National Center for Family-Professional Partnerships | SPAN Parent Advocacy  Network">
            <a:extLst>
              <a:ext uri="{FF2B5EF4-FFF2-40B4-BE49-F238E27FC236}">
                <a16:creationId xmlns:a16="http://schemas.microsoft.com/office/drawing/2014/main" id="{4B60CEAA-6459-D0C8-8CBF-0ADE3ED4F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284" y="2353208"/>
            <a:ext cx="5265175" cy="27258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424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D0C9-83C7-F044-943E-336F80CE6136}"/>
              </a:ext>
            </a:extLst>
          </p:cNvPr>
          <p:cNvSpPr>
            <a:spLocks noGrp="1"/>
          </p:cNvSpPr>
          <p:nvPr>
            <p:ph type="title"/>
          </p:nvPr>
        </p:nvSpPr>
        <p:spPr>
          <a:xfrm>
            <a:off x="838200" y="237868"/>
            <a:ext cx="10515600" cy="1325563"/>
          </a:xfrm>
        </p:spPr>
        <p:txBody>
          <a:bodyPr/>
          <a:lstStyle/>
          <a:p>
            <a:r>
              <a:rPr lang="en-US" b="1" dirty="0"/>
              <a:t>5. Social and Community Context</a:t>
            </a:r>
            <a:br>
              <a:rPr lang="en-US" dirty="0"/>
            </a:br>
            <a:endParaRPr lang="en-US" dirty="0"/>
          </a:p>
        </p:txBody>
      </p:sp>
      <p:sp>
        <p:nvSpPr>
          <p:cNvPr id="3" name="Content Placeholder 2">
            <a:extLst>
              <a:ext uri="{FF2B5EF4-FFF2-40B4-BE49-F238E27FC236}">
                <a16:creationId xmlns:a16="http://schemas.microsoft.com/office/drawing/2014/main" id="{6682A417-6051-4D45-9284-11403B30C181}"/>
              </a:ext>
            </a:extLst>
          </p:cNvPr>
          <p:cNvSpPr>
            <a:spLocks noGrp="1"/>
          </p:cNvSpPr>
          <p:nvPr>
            <p:ph idx="1"/>
          </p:nvPr>
        </p:nvSpPr>
        <p:spPr>
          <a:xfrm>
            <a:off x="524693" y="1359821"/>
            <a:ext cx="5571307" cy="4750860"/>
          </a:xfrm>
        </p:spPr>
        <p:txBody>
          <a:bodyPr>
            <a:normAutofit/>
          </a:bodyPr>
          <a:lstStyle/>
          <a:p>
            <a:pPr indent="-305435"/>
            <a:r>
              <a:rPr lang="en-US" dirty="0">
                <a:solidFill>
                  <a:schemeClr val="tx1"/>
                </a:solidFill>
              </a:rPr>
              <a:t>When patients and physicians are of the same ethnicity, patients report greater satisfaction with their treatment and improved communication – and greater adherence to treatment recommendations.</a:t>
            </a:r>
          </a:p>
          <a:p>
            <a:pPr marL="0" indent="0">
              <a:buNone/>
            </a:pPr>
            <a:endParaRPr lang="en-US" dirty="0">
              <a:solidFill>
                <a:schemeClr val="tx1"/>
              </a:solidFill>
            </a:endParaRPr>
          </a:p>
          <a:p>
            <a:pPr indent="-305435"/>
            <a:r>
              <a:rPr lang="en-US" dirty="0">
                <a:solidFill>
                  <a:schemeClr val="tx1"/>
                </a:solidFill>
              </a:rPr>
              <a:t>Although recent US census data show that underrepresented groups make up 30.7% of the US population, only 6% of practicing ophthalmologists are from these groups. . .</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719455" lvl="1" indent="-269875"/>
            <a:r>
              <a:rPr lang="en-US" dirty="0">
                <a:solidFill>
                  <a:schemeClr val="tx1"/>
                </a:solidFill>
              </a:rPr>
              <a:t>Increasing the diversity of the ophthalmologic workforce may help improve patient outcomes for underserved populations.</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pic>
        <p:nvPicPr>
          <p:cNvPr id="5" name="Picture 4">
            <a:extLst>
              <a:ext uri="{FF2B5EF4-FFF2-40B4-BE49-F238E27FC236}">
                <a16:creationId xmlns:a16="http://schemas.microsoft.com/office/drawing/2014/main" id="{B33F7FAA-6DFC-88CB-7F80-F78BF4FBEB34}"/>
              </a:ext>
            </a:extLst>
          </p:cNvPr>
          <p:cNvPicPr>
            <a:picLocks noChangeAspect="1"/>
          </p:cNvPicPr>
          <p:nvPr/>
        </p:nvPicPr>
        <p:blipFill>
          <a:blip r:embed="rId2"/>
          <a:stretch>
            <a:fillRect/>
          </a:stretch>
        </p:blipFill>
        <p:spPr>
          <a:xfrm>
            <a:off x="6355363" y="1806690"/>
            <a:ext cx="5636340" cy="3731961"/>
          </a:xfrm>
          <a:prstGeom prst="rect">
            <a:avLst/>
          </a:prstGeom>
          <a:ln>
            <a:solidFill>
              <a:schemeClr val="tx1"/>
            </a:solidFill>
          </a:ln>
        </p:spPr>
      </p:pic>
    </p:spTree>
    <p:extLst>
      <p:ext uri="{BB962C8B-B14F-4D97-AF65-F5344CB8AC3E}">
        <p14:creationId xmlns:p14="http://schemas.microsoft.com/office/powerpoint/2010/main" val="24105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331D8A-AEB2-0046-87F5-DCDBB61C7080}"/>
              </a:ext>
            </a:extLst>
          </p:cNvPr>
          <p:cNvSpPr>
            <a:spLocks noGrp="1"/>
          </p:cNvSpPr>
          <p:nvPr>
            <p:ph idx="1"/>
          </p:nvPr>
        </p:nvSpPr>
        <p:spPr>
          <a:xfrm>
            <a:off x="271736" y="2094798"/>
            <a:ext cx="8640441" cy="741338"/>
          </a:xfrm>
        </p:spPr>
        <p:txBody>
          <a:bodyPr>
            <a:noAutofit/>
          </a:bodyPr>
          <a:lstStyle/>
          <a:p>
            <a:pPr indent="-305435"/>
            <a:r>
              <a:rPr lang="en-US" sz="2400" b="1" dirty="0"/>
              <a:t>Diverse physicians are more likely to care for minoritized, medically indigent, and sicker patients.</a:t>
            </a:r>
            <a:endParaRPr lang="en-US" dirty="0"/>
          </a:p>
        </p:txBody>
      </p:sp>
      <p:pic>
        <p:nvPicPr>
          <p:cNvPr id="6" name="Picture 5" descr="Text&#10;&#10;Description automatically generated">
            <a:extLst>
              <a:ext uri="{FF2B5EF4-FFF2-40B4-BE49-F238E27FC236}">
                <a16:creationId xmlns:a16="http://schemas.microsoft.com/office/drawing/2014/main" id="{5EB8A357-3D8E-EB40-AF16-6E3486477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61" y="249725"/>
            <a:ext cx="6478584" cy="1627152"/>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8A7B34D1-B305-8C42-A2EB-EB1A38859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16" y="1483177"/>
            <a:ext cx="2590800" cy="393700"/>
          </a:xfrm>
          <a:prstGeom prst="rect">
            <a:avLst/>
          </a:prstGeom>
        </p:spPr>
      </p:pic>
      <p:pic>
        <p:nvPicPr>
          <p:cNvPr id="12" name="Picture 11" descr="Text&#10;&#10;Description automatically generated">
            <a:extLst>
              <a:ext uri="{FF2B5EF4-FFF2-40B4-BE49-F238E27FC236}">
                <a16:creationId xmlns:a16="http://schemas.microsoft.com/office/drawing/2014/main" id="{D6263D0F-F664-8243-BBED-786B9915A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92" y="3429000"/>
            <a:ext cx="7245448" cy="1159637"/>
          </a:xfrm>
          <a:prstGeom prst="rect">
            <a:avLst/>
          </a:prstGeom>
        </p:spPr>
      </p:pic>
      <p:pic>
        <p:nvPicPr>
          <p:cNvPr id="14" name="Picture 13">
            <a:extLst>
              <a:ext uri="{FF2B5EF4-FFF2-40B4-BE49-F238E27FC236}">
                <a16:creationId xmlns:a16="http://schemas.microsoft.com/office/drawing/2014/main" id="{86C86224-73DE-6945-A026-CCF3047CF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592" y="5835289"/>
            <a:ext cx="4330700" cy="419100"/>
          </a:xfrm>
          <a:prstGeom prst="rect">
            <a:avLst/>
          </a:prstGeom>
        </p:spPr>
      </p:pic>
      <p:pic>
        <p:nvPicPr>
          <p:cNvPr id="18" name="Picture 17">
            <a:extLst>
              <a:ext uri="{FF2B5EF4-FFF2-40B4-BE49-F238E27FC236}">
                <a16:creationId xmlns:a16="http://schemas.microsoft.com/office/drawing/2014/main" id="{FCF8A66C-EB4C-6A44-B948-B4AA0EF34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592" y="4844951"/>
            <a:ext cx="7073900" cy="673100"/>
          </a:xfrm>
          <a:prstGeom prst="rect">
            <a:avLst/>
          </a:prstGeom>
        </p:spPr>
      </p:pic>
    </p:spTree>
    <p:extLst>
      <p:ext uri="{BB962C8B-B14F-4D97-AF65-F5344CB8AC3E}">
        <p14:creationId xmlns:p14="http://schemas.microsoft.com/office/powerpoint/2010/main" val="809117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3861D-245C-444E-8EA5-088A0233BD21}"/>
              </a:ext>
            </a:extLst>
          </p:cNvPr>
          <p:cNvSpPr>
            <a:spLocks noGrp="1"/>
          </p:cNvSpPr>
          <p:nvPr>
            <p:ph type="title"/>
          </p:nvPr>
        </p:nvSpPr>
        <p:spPr>
          <a:xfrm>
            <a:off x="838200" y="141370"/>
            <a:ext cx="10515600" cy="1325563"/>
          </a:xfrm>
        </p:spPr>
        <p:txBody>
          <a:bodyPr>
            <a:normAutofit fontScale="90000"/>
          </a:bodyPr>
          <a:lstStyle/>
          <a:p>
            <a:r>
              <a:rPr lang="en-US" b="1" dirty="0">
                <a:effectLst/>
              </a:rPr>
              <a:t>Discrimination and Social Determinants of Health</a:t>
            </a:r>
            <a:br>
              <a:rPr lang="en-US" b="1" dirty="0">
                <a:effectLst/>
              </a:rPr>
            </a:br>
            <a:endParaRPr lang="en-US" b="1" dirty="0"/>
          </a:p>
        </p:txBody>
      </p:sp>
      <p:sp>
        <p:nvSpPr>
          <p:cNvPr id="3" name="Content Placeholder 2">
            <a:extLst>
              <a:ext uri="{FF2B5EF4-FFF2-40B4-BE49-F238E27FC236}">
                <a16:creationId xmlns:a16="http://schemas.microsoft.com/office/drawing/2014/main" id="{7C9D4C00-CC75-D742-BCAF-DD945FC5A649}"/>
              </a:ext>
            </a:extLst>
          </p:cNvPr>
          <p:cNvSpPr>
            <a:spLocks noGrp="1"/>
          </p:cNvSpPr>
          <p:nvPr>
            <p:ph idx="1"/>
          </p:nvPr>
        </p:nvSpPr>
        <p:spPr>
          <a:xfrm>
            <a:off x="616132" y="1589675"/>
            <a:ext cx="6029996" cy="4640140"/>
          </a:xfrm>
        </p:spPr>
        <p:txBody>
          <a:bodyPr>
            <a:normAutofit lnSpcReduction="10000"/>
          </a:bodyPr>
          <a:lstStyle/>
          <a:p>
            <a:pPr indent="-305435"/>
            <a:r>
              <a:rPr lang="en-US" sz="2800" b="1" dirty="0">
                <a:effectLst/>
              </a:rPr>
              <a:t>Discrimination</a:t>
            </a:r>
            <a:r>
              <a:rPr lang="en-US" sz="2800" b="1" dirty="0"/>
              <a:t>, </a:t>
            </a:r>
            <a:r>
              <a:rPr lang="en-US" sz="2800" dirty="0">
                <a:effectLst/>
              </a:rPr>
              <a:t>a socially structured action resulting in the unfair treatment of individuals or groups based on their ethnicity, gender, sexual orientation, age, disability, religion, or other factors. </a:t>
            </a:r>
            <a:endParaRPr lang="en-US"/>
          </a:p>
          <a:p>
            <a:pPr indent="-305435"/>
            <a:r>
              <a:rPr lang="en-US" sz="2800" b="1" dirty="0"/>
              <a:t>D</a:t>
            </a:r>
            <a:r>
              <a:rPr lang="en-US" sz="2800" b="1" dirty="0">
                <a:effectLst/>
              </a:rPr>
              <a:t>iscrimination and unconscious bias </a:t>
            </a:r>
            <a:r>
              <a:rPr lang="en-US" sz="2800" dirty="0">
                <a:effectLst/>
              </a:rPr>
              <a:t>significantly affect the health of different population groups.</a:t>
            </a:r>
            <a:endParaRPr lang="en-US" sz="2800" dirty="0">
              <a:ln>
                <a:solidFill>
                  <a:prstClr val="black">
                    <a:lumMod val="75000"/>
                    <a:lumOff val="25000"/>
                    <a:alpha val="10000"/>
                  </a:prstClr>
                </a:solidFill>
              </a:ln>
              <a:effectLst/>
            </a:endParaRPr>
          </a:p>
          <a:p>
            <a:pPr indent="-305435"/>
            <a:r>
              <a:rPr lang="en-US" sz="2800" dirty="0">
                <a:solidFill>
                  <a:schemeClr val="bg2"/>
                </a:solidFill>
                <a:effectLst/>
                <a:highlight>
                  <a:srgbClr val="FFFF00"/>
                </a:highlight>
              </a:rPr>
              <a:t>Do the daily work to dismantle your own biases</a:t>
            </a:r>
            <a:r>
              <a:rPr lang="en-US" sz="2800" dirty="0">
                <a:solidFill>
                  <a:schemeClr val="bg2"/>
                </a:solidFill>
                <a:effectLst>
                  <a:outerShdw blurRad="9525" dist="25400" dir="14640000" algn="tl" rotWithShape="0">
                    <a:prstClr val="black">
                      <a:alpha val="30000"/>
                    </a:prstClr>
                  </a:outerShdw>
                </a:effectLst>
                <a:highlight>
                  <a:srgbClr val="FFFF00"/>
                </a:highlight>
              </a:rPr>
              <a:t>.</a:t>
            </a:r>
            <a:endParaRPr lang="en-US" sz="2800" dirty="0">
              <a:ln>
                <a:solidFill>
                  <a:prstClr val="black">
                    <a:lumMod val="75000"/>
                    <a:lumOff val="25000"/>
                    <a:alpha val="10000"/>
                  </a:prstClr>
                </a:solidFill>
              </a:ln>
              <a:solidFill>
                <a:schemeClr val="bg2"/>
              </a:solidFill>
              <a:effectLst>
                <a:outerShdw blurRad="9525" dist="25400" dir="14640000" algn="tl" rotWithShape="0">
                  <a:prstClr val="black">
                    <a:alpha val="30000"/>
                  </a:prstClr>
                </a:outerShdw>
              </a:effectLst>
              <a:highlight>
                <a:srgbClr val="FFFF00"/>
              </a:highlight>
            </a:endParaRPr>
          </a:p>
        </p:txBody>
      </p:sp>
      <p:pic>
        <p:nvPicPr>
          <p:cNvPr id="25602" name="Picture 2" descr="Unconscious Bias: From Awareness to Action | edX">
            <a:extLst>
              <a:ext uri="{FF2B5EF4-FFF2-40B4-BE49-F238E27FC236}">
                <a16:creationId xmlns:a16="http://schemas.microsoft.com/office/drawing/2014/main" id="{043FC438-FC54-F86D-F92B-81E6A34A7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069" y="2486740"/>
            <a:ext cx="4559549" cy="25572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944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514925-50EE-4263-9103-EB020382A98A}"/>
              </a:ext>
            </a:extLst>
          </p:cNvPr>
          <p:cNvSpPr txBox="1"/>
          <p:nvPr/>
        </p:nvSpPr>
        <p:spPr>
          <a:xfrm>
            <a:off x="2697921" y="242382"/>
            <a:ext cx="6796156" cy="707886"/>
          </a:xfrm>
          <a:prstGeom prst="rect">
            <a:avLst/>
          </a:prstGeom>
          <a:noFill/>
        </p:spPr>
        <p:txBody>
          <a:bodyPr wrap="none" rtlCol="0">
            <a:spAutoFit/>
          </a:bodyPr>
          <a:lstStyle/>
          <a:p>
            <a:r>
              <a:rPr lang="en-US" sz="4000" b="1" dirty="0"/>
              <a:t>TED Talk: Melanie Funchess</a:t>
            </a:r>
          </a:p>
        </p:txBody>
      </p:sp>
      <p:sp>
        <p:nvSpPr>
          <p:cNvPr id="7" name="TextBox 6">
            <a:extLst>
              <a:ext uri="{FF2B5EF4-FFF2-40B4-BE49-F238E27FC236}">
                <a16:creationId xmlns:a16="http://schemas.microsoft.com/office/drawing/2014/main" id="{4CFB752C-29E7-42FE-8442-458006130B9A}"/>
              </a:ext>
            </a:extLst>
          </p:cNvPr>
          <p:cNvSpPr txBox="1"/>
          <p:nvPr/>
        </p:nvSpPr>
        <p:spPr>
          <a:xfrm>
            <a:off x="3159512" y="6051395"/>
            <a:ext cx="6096000" cy="369332"/>
          </a:xfrm>
          <a:prstGeom prst="rect">
            <a:avLst/>
          </a:prstGeom>
          <a:noFill/>
        </p:spPr>
        <p:txBody>
          <a:bodyPr wrap="square">
            <a:spAutoFit/>
          </a:bodyPr>
          <a:lstStyle/>
          <a:p>
            <a:r>
              <a:rPr lang="en-US" dirty="0"/>
              <a:t>https://youtu.be/Fr8G7MtRNlk?si=RgDzLIb98NEzPPf4</a:t>
            </a:r>
          </a:p>
        </p:txBody>
      </p:sp>
      <p:pic>
        <p:nvPicPr>
          <p:cNvPr id="9" name="Picture 8">
            <a:extLst>
              <a:ext uri="{FF2B5EF4-FFF2-40B4-BE49-F238E27FC236}">
                <a16:creationId xmlns:a16="http://schemas.microsoft.com/office/drawing/2014/main" id="{36DC8685-D5E2-4ACD-A953-DAE85D34479D}"/>
              </a:ext>
            </a:extLst>
          </p:cNvPr>
          <p:cNvPicPr>
            <a:picLocks noChangeAspect="1"/>
          </p:cNvPicPr>
          <p:nvPr/>
        </p:nvPicPr>
        <p:blipFill>
          <a:blip r:embed="rId3"/>
          <a:stretch>
            <a:fillRect/>
          </a:stretch>
        </p:blipFill>
        <p:spPr>
          <a:xfrm>
            <a:off x="2328325" y="1318032"/>
            <a:ext cx="7535349" cy="4469677"/>
          </a:xfrm>
          <a:prstGeom prst="rect">
            <a:avLst/>
          </a:prstGeom>
        </p:spPr>
      </p:pic>
    </p:spTree>
    <p:extLst>
      <p:ext uri="{BB962C8B-B14F-4D97-AF65-F5344CB8AC3E}">
        <p14:creationId xmlns:p14="http://schemas.microsoft.com/office/powerpoint/2010/main" val="158803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17A8-621F-7C42-59CA-AF98891D300B}"/>
              </a:ext>
            </a:extLst>
          </p:cNvPr>
          <p:cNvSpPr>
            <a:spLocks noGrp="1"/>
          </p:cNvSpPr>
          <p:nvPr>
            <p:ph type="title"/>
          </p:nvPr>
        </p:nvSpPr>
        <p:spPr>
          <a:xfrm>
            <a:off x="656863" y="-153212"/>
            <a:ext cx="10515600" cy="1325563"/>
          </a:xfrm>
        </p:spPr>
        <p:txBody>
          <a:bodyPr/>
          <a:lstStyle/>
          <a:p>
            <a:r>
              <a:rPr lang="en-US" b="1" dirty="0"/>
              <a:t>Objectives</a:t>
            </a:r>
          </a:p>
        </p:txBody>
      </p:sp>
      <p:sp>
        <p:nvSpPr>
          <p:cNvPr id="3" name="Content Placeholder 2"/>
          <p:cNvSpPr>
            <a:spLocks noGrp="1"/>
          </p:cNvSpPr>
          <p:nvPr>
            <p:ph idx="1"/>
          </p:nvPr>
        </p:nvSpPr>
        <p:spPr>
          <a:xfrm>
            <a:off x="428664" y="945555"/>
            <a:ext cx="10755489" cy="5576710"/>
          </a:xfrm>
        </p:spPr>
        <p:txBody>
          <a:bodyPr>
            <a:normAutofit/>
          </a:bodyPr>
          <a:lstStyle/>
          <a:p>
            <a:pPr indent="-305435"/>
            <a:r>
              <a:rPr lang="en-US" sz="2400" dirty="0"/>
              <a:t>Define social determinants of health, health disparity, and health equity.</a:t>
            </a:r>
            <a:endParaRPr lang="en-US"/>
          </a:p>
          <a:p>
            <a:pPr marL="0" indent="0">
              <a:buNone/>
            </a:pPr>
            <a:endParaRPr lang="en-US" sz="2400" dirty="0"/>
          </a:p>
          <a:p>
            <a:pPr indent="-305435"/>
            <a:r>
              <a:rPr lang="en-US" sz="2400" dirty="0"/>
              <a:t>Describe how SDOH impact ophthalmology.</a:t>
            </a:r>
            <a:endParaRPr lang="en-US" sz="24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endParaRPr lang="en-US" sz="24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sz="2400" dirty="0"/>
              <a:t>Delineate personal experiences with patients and identify inequities.</a:t>
            </a:r>
            <a:endParaRPr lang="en-US" sz="24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0" indent="0">
              <a:buNone/>
            </a:pPr>
            <a:endParaRPr lang="en-US" sz="2400" dirty="0"/>
          </a:p>
          <a:p>
            <a:pPr indent="-305435"/>
            <a:r>
              <a:rPr lang="en-US" sz="2400" dirty="0"/>
              <a:t>Address your awareness of your biases that may help or hinder equitable patient care.</a:t>
            </a:r>
            <a:endParaRPr lang="en-US" sz="24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0" indent="0">
              <a:buNone/>
            </a:pPr>
            <a:endParaRPr lang="en-US" sz="2400" dirty="0"/>
          </a:p>
          <a:p>
            <a:pPr indent="-305435"/>
            <a:r>
              <a:rPr lang="en-US" sz="2400" dirty="0"/>
              <a:t>Identify resources and approaches that can enhance care with equity in mind – and implement these resources.</a:t>
            </a:r>
            <a:endParaRPr lang="en-US" sz="2400"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205894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0566-189F-2143-9205-E751621A321B}"/>
              </a:ext>
            </a:extLst>
          </p:cNvPr>
          <p:cNvSpPr>
            <a:spLocks noGrp="1"/>
          </p:cNvSpPr>
          <p:nvPr>
            <p:ph type="title"/>
          </p:nvPr>
        </p:nvSpPr>
        <p:spPr>
          <a:xfrm>
            <a:off x="2108246" y="264930"/>
            <a:ext cx="8291052" cy="1325563"/>
          </a:xfrm>
        </p:spPr>
        <p:txBody>
          <a:bodyPr>
            <a:normAutofit fontScale="90000"/>
          </a:bodyPr>
          <a:lstStyle/>
          <a:p>
            <a:r>
              <a:rPr lang="en-US" b="1" dirty="0">
                <a:effectLst/>
              </a:rPr>
              <a:t>Approaches to Address Social Determinants of Health</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6994CA77-D9EA-FB45-994A-C74CA0073DB4}"/>
              </a:ext>
            </a:extLst>
          </p:cNvPr>
          <p:cNvSpPr>
            <a:spLocks noGrp="1"/>
          </p:cNvSpPr>
          <p:nvPr>
            <p:ph idx="1"/>
          </p:nvPr>
        </p:nvSpPr>
        <p:spPr>
          <a:xfrm>
            <a:off x="681446" y="1774006"/>
            <a:ext cx="10515600" cy="4351338"/>
          </a:xfrm>
        </p:spPr>
        <p:txBody>
          <a:bodyPr>
            <a:normAutofit/>
          </a:bodyPr>
          <a:lstStyle/>
          <a:p>
            <a:pPr marL="0" indent="0" algn="just">
              <a:buNone/>
            </a:pPr>
            <a:r>
              <a:rPr lang="en-US" sz="2400" dirty="0">
                <a:solidFill>
                  <a:schemeClr val="tx1"/>
                </a:solidFill>
                <a:effectLst/>
              </a:rPr>
              <a:t>Ophthalmologists can play an important role in addressing SDOH in vulnerable patient populations... What can YOU and YOUR team do?</a:t>
            </a:r>
          </a:p>
          <a:p>
            <a:pPr indent="-305435" algn="just"/>
            <a:endParaRPr lang="en-US" sz="2400" i="1"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0" indent="0" algn="just">
              <a:buNone/>
            </a:pPr>
            <a:r>
              <a:rPr lang="en-US" sz="2400" i="1" dirty="0">
                <a:solidFill>
                  <a:schemeClr val="tx1"/>
                </a:solidFill>
                <a:effectLst/>
              </a:rPr>
              <a:t>1. Assess the impact of SDOH in patients’ lives as part of every patient encounter</a:t>
            </a:r>
            <a:r>
              <a:rPr lang="en-US" sz="2400" dirty="0">
                <a:solidFill>
                  <a:schemeClr val="tx1"/>
                </a:solidFill>
                <a:effectLst/>
              </a:rPr>
              <a:t>. </a:t>
            </a:r>
          </a:p>
          <a:p>
            <a:pPr marL="719455" lvl="1" indent="-269875" algn="just"/>
            <a:r>
              <a:rPr lang="en-US" sz="2400" dirty="0">
                <a:solidFill>
                  <a:schemeClr val="tx1"/>
                </a:solidFill>
                <a:effectLst/>
              </a:rPr>
              <a:t>Similar to HPI etc. – we should assess the role of SDOH in the lives of </a:t>
            </a:r>
            <a:r>
              <a:rPr lang="en-US" sz="2400" dirty="0">
                <a:solidFill>
                  <a:schemeClr val="tx1"/>
                </a:solidFill>
              </a:rPr>
              <a:t>our</a:t>
            </a:r>
            <a:r>
              <a:rPr lang="en-US" sz="2400" dirty="0">
                <a:solidFill>
                  <a:schemeClr val="tx1"/>
                </a:solidFill>
                <a:effectLst/>
              </a:rPr>
              <a:t> patients, how SDOH might affect patient health, and how health care can more effectively be provided?</a:t>
            </a:r>
            <a:endParaRPr lang="en-US" sz="2400"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719455" lvl="1" indent="-269875" algn="just"/>
            <a:r>
              <a:rPr lang="en-US" sz="2400" dirty="0">
                <a:solidFill>
                  <a:schemeClr val="tx1"/>
                </a:solidFill>
                <a:effectLst/>
              </a:rPr>
              <a:t>The screening tool by the American Academy of Family Physicians can be adapted to your clinic.</a:t>
            </a:r>
            <a:endParaRPr lang="en-US" sz="2400" dirty="0">
              <a:ln>
                <a:solidFill>
                  <a:prstClr val="black">
                    <a:lumMod val="75000"/>
                    <a:lumOff val="25000"/>
                    <a:alpha val="10000"/>
                  </a:prstClr>
                </a:solidFill>
              </a:ln>
              <a:solidFill>
                <a:schemeClr val="tx1"/>
              </a:solidFill>
              <a:effectLst/>
            </a:endParaRPr>
          </a:p>
          <a:p>
            <a:pPr marL="0" indent="0">
              <a:buNone/>
            </a:pPr>
            <a:endParaRPr lang="en-US" dirty="0">
              <a:solidFill>
                <a:schemeClr val="tx1"/>
              </a:solidFill>
              <a:effectLst/>
              <a:latin typeface="Times" pitchFamily="2" charset="0"/>
            </a:endParaRPr>
          </a:p>
        </p:txBody>
      </p:sp>
    </p:spTree>
    <p:extLst>
      <p:ext uri="{BB962C8B-B14F-4D97-AF65-F5344CB8AC3E}">
        <p14:creationId xmlns:p14="http://schemas.microsoft.com/office/powerpoint/2010/main" val="329688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D59616-1292-77D7-8872-4E1B94AA5B1D}"/>
              </a:ext>
            </a:extLst>
          </p:cNvPr>
          <p:cNvPicPr>
            <a:picLocks noChangeAspect="1"/>
          </p:cNvPicPr>
          <p:nvPr/>
        </p:nvPicPr>
        <p:blipFill>
          <a:blip r:embed="rId2"/>
          <a:stretch>
            <a:fillRect/>
          </a:stretch>
        </p:blipFill>
        <p:spPr>
          <a:xfrm>
            <a:off x="3886560" y="186546"/>
            <a:ext cx="5126811" cy="6484907"/>
          </a:xfrm>
          <a:prstGeom prst="rect">
            <a:avLst/>
          </a:prstGeom>
        </p:spPr>
      </p:pic>
    </p:spTree>
    <p:extLst>
      <p:ext uri="{BB962C8B-B14F-4D97-AF65-F5344CB8AC3E}">
        <p14:creationId xmlns:p14="http://schemas.microsoft.com/office/powerpoint/2010/main" val="3663595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79C9-8DFE-3E4C-A14E-BA68A5901D0C}"/>
              </a:ext>
            </a:extLst>
          </p:cNvPr>
          <p:cNvSpPr>
            <a:spLocks noGrp="1"/>
          </p:cNvSpPr>
          <p:nvPr>
            <p:ph type="title"/>
          </p:nvPr>
        </p:nvSpPr>
        <p:spPr>
          <a:xfrm>
            <a:off x="522514" y="328675"/>
            <a:ext cx="10831286" cy="1513188"/>
          </a:xfrm>
        </p:spPr>
        <p:txBody>
          <a:bodyPr>
            <a:noAutofit/>
          </a:bodyPr>
          <a:lstStyle/>
          <a:p>
            <a:r>
              <a:rPr lang="en-US" b="1" dirty="0">
                <a:effectLst/>
              </a:rPr>
              <a:t>Approaches to Address Social Determinants </a:t>
            </a:r>
            <a:br>
              <a:rPr lang="en-US" b="1" dirty="0">
                <a:effectLst/>
              </a:rPr>
            </a:br>
            <a:r>
              <a:rPr lang="en-US" b="1" dirty="0">
                <a:effectLst/>
              </a:rPr>
              <a:t>of Health, cont.</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EF5FA9CA-8867-9341-B762-5947E21A4643}"/>
              </a:ext>
            </a:extLst>
          </p:cNvPr>
          <p:cNvSpPr>
            <a:spLocks noGrp="1"/>
          </p:cNvSpPr>
          <p:nvPr>
            <p:ph idx="1"/>
          </p:nvPr>
        </p:nvSpPr>
        <p:spPr>
          <a:xfrm>
            <a:off x="838200" y="2057194"/>
            <a:ext cx="10515600" cy="4800806"/>
          </a:xfrm>
        </p:spPr>
        <p:txBody>
          <a:bodyPr>
            <a:normAutofit/>
          </a:bodyPr>
          <a:lstStyle/>
          <a:p>
            <a:pPr marL="0" indent="0">
              <a:buNone/>
            </a:pPr>
            <a:r>
              <a:rPr lang="en-US" sz="2800" i="1" dirty="0">
                <a:effectLst/>
              </a:rPr>
              <a:t>2. Address biases in your practice. </a:t>
            </a:r>
            <a:r>
              <a:rPr lang="en-US" sz="2800" dirty="0">
                <a:effectLst/>
              </a:rPr>
              <a:t>How are people of a lower socioeconomic status or lower education or literacy level viewed? By acknowledging potential bias, ophthalmologists can work to mitigate the effects it may have on patient care.</a:t>
            </a:r>
          </a:p>
          <a:p>
            <a:pPr lvl="1"/>
            <a:r>
              <a:rPr lang="en-US" sz="2400" dirty="0">
                <a:effectLst/>
              </a:rPr>
              <a:t> Consider taking an Implicit Association Test to illuminate your own unconscious bias – implement ongoing trainings, not just one!</a:t>
            </a:r>
          </a:p>
          <a:p>
            <a:pPr marL="457200" lvl="1" indent="0">
              <a:buNone/>
            </a:pPr>
            <a:endParaRPr lang="en-US" sz="2400" dirty="0">
              <a:effectLst/>
            </a:endParaRPr>
          </a:p>
          <a:p>
            <a:pPr marL="0" indent="0">
              <a:buNone/>
            </a:pPr>
            <a:endParaRPr lang="en-US" sz="2800" dirty="0"/>
          </a:p>
        </p:txBody>
      </p:sp>
    </p:spTree>
    <p:extLst>
      <p:ext uri="{BB962C8B-B14F-4D97-AF65-F5344CB8AC3E}">
        <p14:creationId xmlns:p14="http://schemas.microsoft.com/office/powerpoint/2010/main" val="1730206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79C9-8DFE-3E4C-A14E-BA68A5901D0C}"/>
              </a:ext>
            </a:extLst>
          </p:cNvPr>
          <p:cNvSpPr>
            <a:spLocks noGrp="1"/>
          </p:cNvSpPr>
          <p:nvPr>
            <p:ph type="title"/>
          </p:nvPr>
        </p:nvSpPr>
        <p:spPr>
          <a:xfrm>
            <a:off x="838200" y="483112"/>
            <a:ext cx="10515600" cy="1325563"/>
          </a:xfrm>
        </p:spPr>
        <p:txBody>
          <a:bodyPr>
            <a:noAutofit/>
          </a:bodyPr>
          <a:lstStyle/>
          <a:p>
            <a:r>
              <a:rPr lang="en-US" b="1" dirty="0">
                <a:effectLst/>
              </a:rPr>
              <a:t>Approaches to Address Social Determinants </a:t>
            </a:r>
            <a:br>
              <a:rPr lang="en-US" b="1" dirty="0">
                <a:effectLst/>
              </a:rPr>
            </a:br>
            <a:r>
              <a:rPr lang="en-US" b="1" dirty="0">
                <a:effectLst/>
              </a:rPr>
              <a:t>of Health, cont.</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EF5FA9CA-8867-9341-B762-5947E21A4643}"/>
              </a:ext>
            </a:extLst>
          </p:cNvPr>
          <p:cNvSpPr>
            <a:spLocks noGrp="1"/>
          </p:cNvSpPr>
          <p:nvPr>
            <p:ph idx="1"/>
          </p:nvPr>
        </p:nvSpPr>
        <p:spPr>
          <a:xfrm>
            <a:off x="968828" y="1678585"/>
            <a:ext cx="10515600" cy="4800806"/>
          </a:xfrm>
        </p:spPr>
        <p:txBody>
          <a:bodyPr>
            <a:normAutofit/>
          </a:bodyPr>
          <a:lstStyle/>
          <a:p>
            <a:pPr marL="457200" lvl="1" indent="0">
              <a:buNone/>
            </a:pPr>
            <a:endParaRPr lang="en-US" sz="2400" dirty="0">
              <a:solidFill>
                <a:schemeClr val="tx1"/>
              </a:solidFill>
              <a:effectLst/>
            </a:endParaRPr>
          </a:p>
          <a:p>
            <a:pPr marL="0" indent="0">
              <a:buNone/>
            </a:pPr>
            <a:r>
              <a:rPr lang="en-US" sz="2800" i="1" dirty="0">
                <a:solidFill>
                  <a:schemeClr val="tx1"/>
                </a:solidFill>
                <a:effectLst/>
              </a:rPr>
              <a:t>3. Provide patient-centered care based on the principles of empathy, curiosity, and respect. </a:t>
            </a:r>
            <a:r>
              <a:rPr lang="en-US" sz="2800" dirty="0">
                <a:solidFill>
                  <a:schemeClr val="tx1"/>
                </a:solidFill>
                <a:effectLst/>
              </a:rPr>
              <a:t>Consider the patient’s culture and the possible roles of communication styles; mistrust and prejudice; family dynamics and decision making; traditions, customs, and spirituality; and sexual orientation and gender issues.</a:t>
            </a:r>
          </a:p>
          <a:p>
            <a:pPr marL="0" indent="0">
              <a:buNone/>
            </a:pPr>
            <a:endParaRPr lang="en-US" sz="2800" dirty="0">
              <a:solidFill>
                <a:schemeClr val="tx1"/>
              </a:solidFill>
              <a:effectLst/>
            </a:endParaRPr>
          </a:p>
          <a:p>
            <a:pPr marL="0" indent="0">
              <a:buNone/>
            </a:pPr>
            <a:endParaRPr lang="en-US" sz="2800" dirty="0">
              <a:solidFill>
                <a:schemeClr val="tx1"/>
              </a:solidFill>
            </a:endParaRPr>
          </a:p>
        </p:txBody>
      </p:sp>
    </p:spTree>
    <p:extLst>
      <p:ext uri="{BB962C8B-B14F-4D97-AF65-F5344CB8AC3E}">
        <p14:creationId xmlns:p14="http://schemas.microsoft.com/office/powerpoint/2010/main" val="286225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79C9-8DFE-3E4C-A14E-BA68A5901D0C}"/>
              </a:ext>
            </a:extLst>
          </p:cNvPr>
          <p:cNvSpPr>
            <a:spLocks noGrp="1"/>
          </p:cNvSpPr>
          <p:nvPr>
            <p:ph type="title"/>
          </p:nvPr>
        </p:nvSpPr>
        <p:spPr>
          <a:xfrm>
            <a:off x="838200" y="497860"/>
            <a:ext cx="10515600" cy="1325563"/>
          </a:xfrm>
        </p:spPr>
        <p:txBody>
          <a:bodyPr>
            <a:noAutofit/>
          </a:bodyPr>
          <a:lstStyle/>
          <a:p>
            <a:r>
              <a:rPr lang="en-US" b="1" dirty="0">
                <a:effectLst/>
              </a:rPr>
              <a:t>Approaches to Address Social Determinants </a:t>
            </a:r>
            <a:br>
              <a:rPr lang="en-US" b="1" dirty="0">
                <a:effectLst/>
              </a:rPr>
            </a:br>
            <a:r>
              <a:rPr lang="en-US" b="1" dirty="0">
                <a:effectLst/>
              </a:rPr>
              <a:t>of Health, cont.</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EF5FA9CA-8867-9341-B762-5947E21A4643}"/>
              </a:ext>
            </a:extLst>
          </p:cNvPr>
          <p:cNvSpPr>
            <a:spLocks noGrp="1"/>
          </p:cNvSpPr>
          <p:nvPr>
            <p:ph idx="1"/>
          </p:nvPr>
        </p:nvSpPr>
        <p:spPr>
          <a:xfrm>
            <a:off x="838200" y="1599772"/>
            <a:ext cx="10515600" cy="4800806"/>
          </a:xfrm>
        </p:spPr>
        <p:txBody>
          <a:bodyPr>
            <a:normAutofit/>
          </a:bodyPr>
          <a:lstStyle/>
          <a:p>
            <a:pPr marL="0" indent="0">
              <a:buNone/>
            </a:pPr>
            <a:endParaRPr lang="en-US" sz="3600" dirty="0">
              <a:effectLst/>
            </a:endParaRPr>
          </a:p>
          <a:p>
            <a:pPr marL="0" indent="0">
              <a:buNone/>
            </a:pPr>
            <a:r>
              <a:rPr lang="en-US" sz="3600" i="1" dirty="0">
                <a:effectLst/>
              </a:rPr>
              <a:t>4. Integrate patient social support structures into your practice. </a:t>
            </a:r>
            <a:r>
              <a:rPr lang="en-US" sz="3600" dirty="0">
                <a:effectLst/>
              </a:rPr>
              <a:t>Empower other members of your team to identify and address SDOH. Provide support such as parking or transportation vouchers, low-vision referral, and social work consult.</a:t>
            </a:r>
            <a:endParaRPr lang="en-US" sz="3600" dirty="0">
              <a:ln>
                <a:solidFill>
                  <a:prstClr val="black">
                    <a:lumMod val="75000"/>
                    <a:lumOff val="25000"/>
                    <a:alpha val="10000"/>
                  </a:prstClr>
                </a:solidFill>
              </a:ln>
              <a:effectLst/>
            </a:endParaRPr>
          </a:p>
          <a:p>
            <a:pPr indent="-305435"/>
            <a:endParaRPr lang="en-US" sz="3600"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1296407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6BE8-6B29-3049-ACFE-10A00CE4BBEE}"/>
              </a:ext>
            </a:extLst>
          </p:cNvPr>
          <p:cNvSpPr>
            <a:spLocks noGrp="1"/>
          </p:cNvSpPr>
          <p:nvPr>
            <p:ph type="title"/>
          </p:nvPr>
        </p:nvSpPr>
        <p:spPr>
          <a:xfrm>
            <a:off x="838200" y="365125"/>
            <a:ext cx="10353762" cy="970450"/>
          </a:xfrm>
        </p:spPr>
        <p:txBody>
          <a:bodyPr>
            <a:noAutofit/>
          </a:bodyPr>
          <a:lstStyle/>
          <a:p>
            <a:r>
              <a:rPr lang="en-US" b="1" dirty="0">
                <a:effectLst/>
              </a:rPr>
              <a:t>Approaches to Address Social Determinants </a:t>
            </a:r>
            <a:br>
              <a:rPr lang="en-US" b="1" dirty="0">
                <a:effectLst/>
              </a:rPr>
            </a:br>
            <a:r>
              <a:rPr lang="en-US" b="1" dirty="0">
                <a:effectLst/>
              </a:rPr>
              <a:t>of Health, cont.</a:t>
            </a:r>
            <a:endParaRPr lang="en-US" dirty="0"/>
          </a:p>
        </p:txBody>
      </p:sp>
      <p:sp>
        <p:nvSpPr>
          <p:cNvPr id="3" name="Content Placeholder 2">
            <a:extLst>
              <a:ext uri="{FF2B5EF4-FFF2-40B4-BE49-F238E27FC236}">
                <a16:creationId xmlns:a16="http://schemas.microsoft.com/office/drawing/2014/main" id="{926862BF-DFBB-3547-9FC0-A23578FF509F}"/>
              </a:ext>
            </a:extLst>
          </p:cNvPr>
          <p:cNvSpPr>
            <a:spLocks noGrp="1"/>
          </p:cNvSpPr>
          <p:nvPr>
            <p:ph idx="1"/>
          </p:nvPr>
        </p:nvSpPr>
        <p:spPr>
          <a:xfrm>
            <a:off x="838200" y="2141537"/>
            <a:ext cx="10515600" cy="4351338"/>
          </a:xfrm>
        </p:spPr>
        <p:txBody>
          <a:bodyPr>
            <a:normAutofit/>
          </a:bodyPr>
          <a:lstStyle/>
          <a:p>
            <a:pPr marL="0" indent="0">
              <a:buNone/>
            </a:pPr>
            <a:r>
              <a:rPr lang="en-US" sz="3200" i="1" dirty="0">
                <a:effectLst/>
              </a:rPr>
              <a:t>5. Improve access to care and quality of care. </a:t>
            </a:r>
            <a:r>
              <a:rPr lang="en-US" sz="3200" dirty="0">
                <a:effectLst/>
              </a:rPr>
              <a:t>This includes strategies such as improving patient-physician communication and patient health literacy and reducing cultural and linguistic barriers. It may be helpful to do a quality assurance assessment of your practice to identify any disparities in the care being provided to patients. </a:t>
            </a:r>
          </a:p>
          <a:p>
            <a:pPr indent="-305435"/>
            <a:endParaRPr lang="en-US" sz="3200"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1406470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4BA0F-4281-49E4-B375-539717DE24AE}"/>
              </a:ext>
            </a:extLst>
          </p:cNvPr>
          <p:cNvSpPr txBox="1"/>
          <p:nvPr/>
        </p:nvSpPr>
        <p:spPr>
          <a:xfrm>
            <a:off x="1015089" y="1784195"/>
            <a:ext cx="10161821" cy="2800767"/>
          </a:xfrm>
          <a:prstGeom prst="rect">
            <a:avLst/>
          </a:prstGeom>
          <a:noFill/>
        </p:spPr>
        <p:txBody>
          <a:bodyPr wrap="none" lIns="91440" tIns="45720" rIns="91440" bIns="45720" rtlCol="0" anchor="t">
            <a:spAutoFit/>
          </a:bodyPr>
          <a:lstStyle/>
          <a:p>
            <a:pPr algn="ctr"/>
            <a:r>
              <a:rPr lang="en-US" sz="4400" b="1" dirty="0"/>
              <a:t>Interactive Case Scenario</a:t>
            </a:r>
          </a:p>
          <a:p>
            <a:pPr marL="742950" indent="-742950" algn="ctr">
              <a:buAutoNum type="arabicPeriod"/>
            </a:pPr>
            <a:r>
              <a:rPr lang="en-US" sz="4400" b="1" dirty="0"/>
              <a:t>Read the case together.</a:t>
            </a:r>
          </a:p>
          <a:p>
            <a:pPr marL="742950" indent="-742950" algn="ctr">
              <a:buAutoNum type="arabicPeriod"/>
            </a:pPr>
            <a:r>
              <a:rPr lang="en-US" sz="4400" b="1" dirty="0"/>
              <a:t>Pause to think.</a:t>
            </a:r>
          </a:p>
          <a:p>
            <a:pPr marL="742950" indent="-742950" algn="ctr">
              <a:buAutoNum type="arabicPeriod"/>
            </a:pPr>
            <a:r>
              <a:rPr lang="en-US" sz="4400" b="1" dirty="0"/>
              <a:t>Answer reflection questions together.</a:t>
            </a:r>
          </a:p>
        </p:txBody>
      </p:sp>
    </p:spTree>
    <p:extLst>
      <p:ext uri="{BB962C8B-B14F-4D97-AF65-F5344CB8AC3E}">
        <p14:creationId xmlns:p14="http://schemas.microsoft.com/office/powerpoint/2010/main" val="4138413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626752-8E67-4397-A7E7-343594241FA0}"/>
              </a:ext>
            </a:extLst>
          </p:cNvPr>
          <p:cNvSpPr txBox="1"/>
          <p:nvPr/>
        </p:nvSpPr>
        <p:spPr>
          <a:xfrm>
            <a:off x="287384" y="335844"/>
            <a:ext cx="11194868" cy="6124754"/>
          </a:xfrm>
          <a:prstGeom prst="rect">
            <a:avLst/>
          </a:prstGeom>
          <a:noFill/>
        </p:spPr>
        <p:txBody>
          <a:bodyPr wrap="square" lIns="91440" tIns="45720" rIns="91440" bIns="45720" anchor="t">
            <a:spAutoFit/>
          </a:bodyPr>
          <a:lstStyle/>
          <a:p>
            <a:r>
              <a:rPr lang="en-US" sz="1400" b="1" dirty="0"/>
              <a:t>Robert Swan, MD</a:t>
            </a:r>
          </a:p>
          <a:p>
            <a:r>
              <a:rPr lang="en-US" sz="1400" b="1" dirty="0"/>
              <a:t>SDOH Scenario</a:t>
            </a:r>
          </a:p>
          <a:p>
            <a:endParaRPr lang="en-US" sz="1400" dirty="0"/>
          </a:p>
          <a:p>
            <a:r>
              <a:rPr lang="en-US" sz="1400" dirty="0"/>
              <a:t>A 14-year-old boy from Turkey arrives in the eye clinic with his father to establish care. They both have limited English proficiency (LEP) and speak Arabic in the home. Their primary means of transportation is walking to and from visits. </a:t>
            </a:r>
          </a:p>
          <a:p>
            <a:endParaRPr lang="en-US" sz="1400" dirty="0"/>
          </a:p>
          <a:p>
            <a:r>
              <a:rPr lang="en-US" sz="1400" dirty="0"/>
              <a:t>On examination, the patient has giant papillary conjunctivitis, diffuse scarring of the anterior corneal stroma, and severe posterior subcapsular cataract. Serologic evaluation shows an </a:t>
            </a:r>
            <a:r>
              <a:rPr lang="en-US" sz="1400" dirty="0" err="1"/>
              <a:t>IgE</a:t>
            </a:r>
            <a:r>
              <a:rPr lang="en-US" sz="1400" dirty="0"/>
              <a:t> &gt; 9000. Most of his medications have instructions written in Arabic. He has taken oral methylprednisolone for years. He received extensive medical care in Turkey, and the family brings 70 pages of medical records, all in Turkish. Several medications are prescribed to the nearby university pharmacy rather than their current pharmacy, which is farther away. The patient and father thank you but would prefer to receive medicine at their current pharmacy, even though it is farther away, because it has a pharmacist fluent in Arabic, which allows for Arabic instructions on medication bottles.</a:t>
            </a:r>
          </a:p>
          <a:p>
            <a:endParaRPr lang="en-US" sz="1400" dirty="0"/>
          </a:p>
          <a:p>
            <a:r>
              <a:rPr lang="en-US" sz="1400" dirty="0"/>
              <a:t>Given the complexity of the case, the ophthalmologist and the social worker work together to assign this patient a case worker. The case worker sets up transportation to medical appointments to the allergist, endocrinologist, and eye clinic. Fortunately, this case worker is also fluent in Arabic. When present, the case worker serves as an in-person translator. When not present, video translation is utilized. The English discharge medication list is placed into Google Translate so that an Arabic equivalent can be generated. Both are placed in the discharge instructions. The patient brings all medications at each visit. There is a “Yes” bag of medicines that are on the list and a “No” bag of medicines that are not on the list. Medication reconciliation is done at each visit.</a:t>
            </a:r>
          </a:p>
          <a:p>
            <a:endParaRPr lang="en-US" sz="1400" dirty="0"/>
          </a:p>
          <a:p>
            <a:r>
              <a:rPr lang="en-US" sz="1400" dirty="0"/>
              <a:t>To translate the records, the eye clinic turned to a pediatrician who focused on refugee health care and helped identify the institutional point person for record translation. The records indicated several amniotic membrane grafts had been performed for persistent epithelial defects along with excision and steroid injections of the conjunctival papillae. It turns out that the Turkish ophthalmologists had referred the patient to pediatric endocrinology to taper the steroids, but because of the frequent moves, the medication had continued at the initial dose. With the combination of help with transportation, translated records, a pharmacist and case worker who speak Arabic, and an accessible discharge medication list, the patient has done very well. </a:t>
            </a:r>
          </a:p>
          <a:p>
            <a:endParaRPr lang="en-US" sz="1400" dirty="0"/>
          </a:p>
          <a:p>
            <a:r>
              <a:rPr lang="en-US" sz="1400" dirty="0"/>
              <a:t> </a:t>
            </a:r>
          </a:p>
        </p:txBody>
      </p:sp>
    </p:spTree>
    <p:extLst>
      <p:ext uri="{BB962C8B-B14F-4D97-AF65-F5344CB8AC3E}">
        <p14:creationId xmlns:p14="http://schemas.microsoft.com/office/powerpoint/2010/main" val="1265885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DB2BA6-4067-42E5-8BC6-F0EC9ACF0239}"/>
              </a:ext>
            </a:extLst>
          </p:cNvPr>
          <p:cNvSpPr txBox="1"/>
          <p:nvPr/>
        </p:nvSpPr>
        <p:spPr>
          <a:xfrm>
            <a:off x="404947" y="246246"/>
            <a:ext cx="11247121" cy="6247864"/>
          </a:xfrm>
          <a:prstGeom prst="rect">
            <a:avLst/>
          </a:prstGeom>
          <a:noFill/>
        </p:spPr>
        <p:txBody>
          <a:bodyPr wrap="square">
            <a:spAutoFit/>
          </a:bodyPr>
          <a:lstStyle/>
          <a:p>
            <a:r>
              <a:rPr lang="en-US" sz="2000" b="1" dirty="0"/>
              <a:t>Explanation:</a:t>
            </a:r>
          </a:p>
          <a:p>
            <a:endParaRPr lang="en-US" sz="2000" b="1" dirty="0"/>
          </a:p>
          <a:p>
            <a:r>
              <a:rPr lang="en-US" sz="2000" dirty="0"/>
              <a:t>LEP is associated with higher medical costs and lower access to care. Advancing language access as a means of improving health outcomes is part of the Centers for Medicare &amp; Medicaid Framework for Health Equity. https://www.cms.gov/files/document/cms-framework-health-equity-2022.pdf. Residents and attendings may not be aware of the resources available at their institution. This case reflected significant effort and learning by our eye clinic to identify the resources necessary to care for this individual. For more information on this subject, please consider the excellent review: Professional Interpreter Services and the Impact on Hospital Care Outcomes: An Integrative Review of Literature available without charge at: https://www.ncbi.nlm.nih.gov/pmc/articles/PMC10048935/ </a:t>
            </a:r>
          </a:p>
          <a:p>
            <a:r>
              <a:rPr lang="en-US" sz="2000" b="1" dirty="0"/>
              <a:t> </a:t>
            </a:r>
          </a:p>
          <a:p>
            <a:r>
              <a:rPr lang="en-US" sz="2000" b="1" dirty="0">
                <a:solidFill>
                  <a:schemeClr val="bg1"/>
                </a:solidFill>
                <a:highlight>
                  <a:srgbClr val="FFFF00"/>
                </a:highlight>
              </a:rPr>
              <a:t>Reflection Questions: </a:t>
            </a:r>
          </a:p>
          <a:p>
            <a:endParaRPr lang="en-US" sz="2000" b="1" dirty="0"/>
          </a:p>
          <a:p>
            <a:r>
              <a:rPr lang="en-US" sz="2000" dirty="0"/>
              <a:t>What social determinants of health are at play in this patient’s care?</a:t>
            </a:r>
          </a:p>
          <a:p>
            <a:r>
              <a:rPr lang="en-US" sz="2000" dirty="0"/>
              <a:t>What would happen if SDOH were not addressed in this case?</a:t>
            </a:r>
          </a:p>
          <a:p>
            <a:r>
              <a:rPr lang="en-US" sz="2000" dirty="0"/>
              <a:t>Where would you turn to translate records critical to the care of your patient?</a:t>
            </a:r>
          </a:p>
          <a:p>
            <a:r>
              <a:rPr lang="en-US" sz="2000" dirty="0"/>
              <a:t>What did you think of the approach to medication reconciliation for this patient? Is it too complicated? Where could a problem arise? </a:t>
            </a:r>
          </a:p>
          <a:p>
            <a:r>
              <a:rPr lang="en-US" sz="2000" dirty="0"/>
              <a:t>Have you ever considered using an online translation resource for medications or instructions? What are the limitations? </a:t>
            </a:r>
          </a:p>
        </p:txBody>
      </p:sp>
    </p:spTree>
    <p:extLst>
      <p:ext uri="{BB962C8B-B14F-4D97-AF65-F5344CB8AC3E}">
        <p14:creationId xmlns:p14="http://schemas.microsoft.com/office/powerpoint/2010/main" val="1132445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E6A08-1887-6B4D-9610-CA87A2FFA34D}"/>
              </a:ext>
            </a:extLst>
          </p:cNvPr>
          <p:cNvSpPr>
            <a:spLocks noGrp="1"/>
          </p:cNvSpPr>
          <p:nvPr>
            <p:ph type="title"/>
          </p:nvPr>
        </p:nvSpPr>
        <p:spPr>
          <a:xfrm>
            <a:off x="891856" y="-188111"/>
            <a:ext cx="10515600" cy="1325563"/>
          </a:xfrm>
        </p:spPr>
        <p:txBody>
          <a:bodyPr>
            <a:normAutofit/>
          </a:bodyPr>
          <a:lstStyle/>
          <a:p>
            <a:r>
              <a:rPr lang="en-US" sz="4400" b="1" dirty="0"/>
              <a:t>Key Points</a:t>
            </a:r>
          </a:p>
        </p:txBody>
      </p:sp>
      <p:sp>
        <p:nvSpPr>
          <p:cNvPr id="3" name="Content Placeholder 2">
            <a:extLst>
              <a:ext uri="{FF2B5EF4-FFF2-40B4-BE49-F238E27FC236}">
                <a16:creationId xmlns:a16="http://schemas.microsoft.com/office/drawing/2014/main" id="{359E9C27-64E4-574E-8474-97D0F68E1FDF}"/>
              </a:ext>
            </a:extLst>
          </p:cNvPr>
          <p:cNvSpPr>
            <a:spLocks noGrp="1"/>
          </p:cNvSpPr>
          <p:nvPr>
            <p:ph idx="1"/>
          </p:nvPr>
        </p:nvSpPr>
        <p:spPr>
          <a:xfrm>
            <a:off x="6769932" y="1137452"/>
            <a:ext cx="4530212" cy="4351338"/>
          </a:xfrm>
        </p:spPr>
        <p:txBody>
          <a:bodyPr>
            <a:normAutofit fontScale="70000" lnSpcReduction="20000"/>
          </a:bodyPr>
          <a:lstStyle/>
          <a:p>
            <a:pPr>
              <a:lnSpc>
                <a:spcPct val="150000"/>
              </a:lnSpc>
            </a:pPr>
            <a:r>
              <a:rPr lang="en-US" sz="3600" dirty="0">
                <a:effectLst/>
              </a:rPr>
              <a:t>Social determinants of health are major drivers of health disparities, including in ophthalmology. You must be aware of them and recognize them in your patient encounters – and you </a:t>
            </a:r>
            <a:r>
              <a:rPr lang="en-US" sz="3600" i="1" dirty="0">
                <a:effectLst/>
              </a:rPr>
              <a:t>can</a:t>
            </a:r>
            <a:r>
              <a:rPr lang="en-US" sz="3600" dirty="0">
                <a:effectLst/>
              </a:rPr>
              <a:t> address them.</a:t>
            </a:r>
          </a:p>
          <a:p>
            <a:pPr marL="0" indent="0">
              <a:lnSpc>
                <a:spcPct val="150000"/>
              </a:lnSpc>
              <a:buNone/>
            </a:pPr>
            <a:endParaRPr lang="en-US" sz="3600" dirty="0">
              <a:effectLst/>
              <a:latin typeface="Times" pitchFamily="2" charset="0"/>
            </a:endParaRPr>
          </a:p>
          <a:p>
            <a:pPr>
              <a:lnSpc>
                <a:spcPct val="150000"/>
              </a:lnSpc>
            </a:pPr>
            <a:endParaRPr lang="en-US" sz="3600" dirty="0">
              <a:effectLst/>
              <a:latin typeface="Times" pitchFamily="2" charset="0"/>
            </a:endParaRPr>
          </a:p>
          <a:p>
            <a:pPr>
              <a:lnSpc>
                <a:spcPct val="150000"/>
              </a:lnSpc>
            </a:pPr>
            <a:endParaRPr lang="en-US" sz="3600" dirty="0"/>
          </a:p>
        </p:txBody>
      </p:sp>
      <p:pic>
        <p:nvPicPr>
          <p:cNvPr id="5122" name="Picture 2" descr="Social determinants of health and COVID-19">
            <a:extLst>
              <a:ext uri="{FF2B5EF4-FFF2-40B4-BE49-F238E27FC236}">
                <a16:creationId xmlns:a16="http://schemas.microsoft.com/office/drawing/2014/main" id="{7EB7E627-41D0-F075-192F-0FB93E658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59" y="1137452"/>
            <a:ext cx="5865841" cy="37970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56B634-47C4-4B20-92F4-AE18FF8D2528}"/>
              </a:ext>
            </a:extLst>
          </p:cNvPr>
          <p:cNvSpPr txBox="1"/>
          <p:nvPr/>
        </p:nvSpPr>
        <p:spPr>
          <a:xfrm>
            <a:off x="475543" y="4934540"/>
            <a:ext cx="4171014" cy="2031325"/>
          </a:xfrm>
          <a:prstGeom prst="rect">
            <a:avLst/>
          </a:prstGeom>
          <a:noFill/>
        </p:spPr>
        <p:txBody>
          <a:bodyPr wrap="none" rtlCol="0">
            <a:spAutoFit/>
          </a:bodyPr>
          <a:lstStyle/>
          <a:p>
            <a:r>
              <a:rPr lang="en-US" b="1" dirty="0"/>
              <a:t>5 domains of SDOH</a:t>
            </a:r>
          </a:p>
          <a:p>
            <a:pPr marL="342900" indent="-342900">
              <a:buFont typeface="+mj-lt"/>
              <a:buAutoNum type="arabicPeriod"/>
            </a:pPr>
            <a:r>
              <a:rPr lang="en-US" dirty="0"/>
              <a:t>Health care access and quality</a:t>
            </a:r>
          </a:p>
          <a:p>
            <a:pPr marL="342900" indent="-342900">
              <a:buFont typeface="+mj-lt"/>
              <a:buAutoNum type="arabicPeriod"/>
            </a:pPr>
            <a:r>
              <a:rPr lang="en-US" dirty="0"/>
              <a:t>Economic stability</a:t>
            </a:r>
          </a:p>
          <a:p>
            <a:pPr marL="342900" indent="-342900">
              <a:buFont typeface="+mj-lt"/>
              <a:buAutoNum type="arabicPeriod"/>
            </a:pPr>
            <a:r>
              <a:rPr lang="en-US" dirty="0"/>
              <a:t>Education access and quality</a:t>
            </a:r>
          </a:p>
          <a:p>
            <a:pPr marL="342900" indent="-342900">
              <a:buFont typeface="+mj-lt"/>
              <a:buAutoNum type="arabicPeriod"/>
            </a:pPr>
            <a:r>
              <a:rPr lang="en-US" dirty="0"/>
              <a:t>Neighborhood and built environment</a:t>
            </a:r>
          </a:p>
          <a:p>
            <a:pPr marL="342900" indent="-342900">
              <a:buFont typeface="+mj-lt"/>
              <a:buAutoNum type="arabicPeriod"/>
            </a:pPr>
            <a:r>
              <a:rPr lang="en-US" dirty="0"/>
              <a:t>Social and community context</a:t>
            </a:r>
          </a:p>
          <a:p>
            <a:endParaRPr lang="en-US" dirty="0"/>
          </a:p>
        </p:txBody>
      </p:sp>
    </p:spTree>
    <p:extLst>
      <p:ext uri="{BB962C8B-B14F-4D97-AF65-F5344CB8AC3E}">
        <p14:creationId xmlns:p14="http://schemas.microsoft.com/office/powerpoint/2010/main" val="1945675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C6BD-C07A-6E41-A573-7A0B948A26DF}"/>
              </a:ext>
            </a:extLst>
          </p:cNvPr>
          <p:cNvSpPr>
            <a:spLocks noGrp="1"/>
          </p:cNvSpPr>
          <p:nvPr>
            <p:ph type="title"/>
          </p:nvPr>
        </p:nvSpPr>
        <p:spPr>
          <a:xfrm>
            <a:off x="919119" y="222324"/>
            <a:ext cx="10353762" cy="970450"/>
          </a:xfrm>
        </p:spPr>
        <p:txBody>
          <a:bodyPr>
            <a:normAutofit fontScale="90000"/>
          </a:bodyPr>
          <a:lstStyle/>
          <a:p>
            <a:pPr algn="ctr"/>
            <a:r>
              <a:rPr lang="en-US" b="1" dirty="0"/>
              <a:t>BCSC Update on General Medicine</a:t>
            </a:r>
            <a:br>
              <a:rPr lang="en-US" b="1" dirty="0"/>
            </a:br>
            <a:r>
              <a:rPr lang="en-US" b="1" dirty="0"/>
              <a:t>Chapter 17: SDOH</a:t>
            </a:r>
          </a:p>
        </p:txBody>
      </p:sp>
      <p:sp>
        <p:nvSpPr>
          <p:cNvPr id="3" name="Content Placeholder 2">
            <a:extLst>
              <a:ext uri="{FF2B5EF4-FFF2-40B4-BE49-F238E27FC236}">
                <a16:creationId xmlns:a16="http://schemas.microsoft.com/office/drawing/2014/main" id="{8639F7FB-3C1C-1D45-A73E-E7217BED006A}"/>
              </a:ext>
            </a:extLst>
          </p:cNvPr>
          <p:cNvSpPr>
            <a:spLocks noGrp="1"/>
          </p:cNvSpPr>
          <p:nvPr>
            <p:ph idx="1"/>
          </p:nvPr>
        </p:nvSpPr>
        <p:spPr>
          <a:xfrm>
            <a:off x="624758" y="910145"/>
            <a:ext cx="5213058" cy="5619136"/>
          </a:xfrm>
        </p:spPr>
        <p:txBody>
          <a:bodyPr>
            <a:normAutofit/>
          </a:bodyPr>
          <a:lstStyle/>
          <a:p>
            <a:pPr marL="0" indent="0">
              <a:lnSpc>
                <a:spcPct val="150000"/>
              </a:lnSpc>
              <a:buNone/>
            </a:pPr>
            <a:endParaRPr lang="en-US" sz="2400" dirty="0">
              <a:effectLst/>
            </a:endParaRPr>
          </a:p>
          <a:p>
            <a:pPr indent="-305435">
              <a:lnSpc>
                <a:spcPct val="150000"/>
              </a:lnSpc>
            </a:pPr>
            <a:r>
              <a:rPr lang="en-US" sz="2400" dirty="0">
                <a:effectLst/>
              </a:rPr>
              <a:t>SDOH are conditions in the environment in which </a:t>
            </a:r>
            <a:r>
              <a:rPr lang="en-US" sz="2400" dirty="0"/>
              <a:t>people are born and </a:t>
            </a:r>
            <a:r>
              <a:rPr lang="en-US" sz="2400" dirty="0">
                <a:effectLst/>
              </a:rPr>
              <a:t>grow, live, learn, work, and age that affect health outcomes.</a:t>
            </a:r>
            <a:endParaRPr lang="en-US" sz="24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50000"/>
              </a:lnSpc>
            </a:pPr>
            <a:r>
              <a:rPr lang="en-US" sz="2400" dirty="0">
                <a:effectLst/>
              </a:rPr>
              <a:t>SDOH are major drivers </a:t>
            </a:r>
            <a:r>
              <a:rPr lang="en-US" sz="2400" dirty="0"/>
              <a:t>of </a:t>
            </a:r>
            <a:r>
              <a:rPr lang="en-US" sz="2400" b="1" dirty="0"/>
              <a:t>health disparities in medicine.</a:t>
            </a:r>
            <a:endParaRPr lang="en-US" sz="2400" b="1"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lnSpc>
                <a:spcPct val="150000"/>
              </a:lnSpc>
            </a:pPr>
            <a:r>
              <a:rPr lang="en-US" sz="2200" b="1" dirty="0">
                <a:effectLst/>
              </a:rPr>
              <a:t>Ophthalmology is not an exception.</a:t>
            </a:r>
            <a:endParaRPr lang="en-US" sz="2200" dirty="0">
              <a:ln>
                <a:solidFill>
                  <a:prstClr val="black">
                    <a:lumMod val="75000"/>
                    <a:lumOff val="25000"/>
                    <a:alpha val="10000"/>
                  </a:prstClr>
                </a:solidFill>
              </a:ln>
              <a:effectLst/>
            </a:endParaRPr>
          </a:p>
          <a:p>
            <a:pPr marL="0" indent="0">
              <a:lnSpc>
                <a:spcPct val="150000"/>
              </a:lnSpc>
              <a:buNone/>
            </a:pPr>
            <a:endParaRPr lang="en-US" sz="2400" dirty="0"/>
          </a:p>
        </p:txBody>
      </p:sp>
      <p:pic>
        <p:nvPicPr>
          <p:cNvPr id="2050" name="Picture 2" descr="graphic that says SDOH social determinants of health with icons for a house, car, dollar sign and heart with a heart beat line through the middle">
            <a:extLst>
              <a:ext uri="{FF2B5EF4-FFF2-40B4-BE49-F238E27FC236}">
                <a16:creationId xmlns:a16="http://schemas.microsoft.com/office/drawing/2014/main" id="{BA57D233-8114-EA98-A283-5E0990219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943" y="1857887"/>
            <a:ext cx="5781106" cy="372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93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E6A08-1887-6B4D-9610-CA87A2FFA34D}"/>
              </a:ext>
            </a:extLst>
          </p:cNvPr>
          <p:cNvSpPr>
            <a:spLocks noGrp="1"/>
          </p:cNvSpPr>
          <p:nvPr>
            <p:ph type="title"/>
          </p:nvPr>
        </p:nvSpPr>
        <p:spPr>
          <a:xfrm>
            <a:off x="-3490615" y="0"/>
            <a:ext cx="10515600" cy="1325563"/>
          </a:xfrm>
        </p:spPr>
        <p:txBody>
          <a:bodyPr>
            <a:normAutofit/>
          </a:bodyPr>
          <a:lstStyle/>
          <a:p>
            <a:r>
              <a:rPr lang="en-US" sz="4400" b="1" dirty="0"/>
              <a:t>Key Points</a:t>
            </a:r>
          </a:p>
        </p:txBody>
      </p:sp>
      <p:sp>
        <p:nvSpPr>
          <p:cNvPr id="3" name="Content Placeholder 2">
            <a:extLst>
              <a:ext uri="{FF2B5EF4-FFF2-40B4-BE49-F238E27FC236}">
                <a16:creationId xmlns:a16="http://schemas.microsoft.com/office/drawing/2014/main" id="{359E9C27-64E4-574E-8474-97D0F68E1FDF}"/>
              </a:ext>
            </a:extLst>
          </p:cNvPr>
          <p:cNvSpPr>
            <a:spLocks noGrp="1"/>
          </p:cNvSpPr>
          <p:nvPr>
            <p:ph idx="1"/>
          </p:nvPr>
        </p:nvSpPr>
        <p:spPr>
          <a:xfrm>
            <a:off x="354874" y="1598366"/>
            <a:ext cx="6304351" cy="4351338"/>
          </a:xfrm>
        </p:spPr>
        <p:txBody>
          <a:bodyPr>
            <a:normAutofit/>
          </a:bodyPr>
          <a:lstStyle/>
          <a:p>
            <a:pPr>
              <a:lnSpc>
                <a:spcPct val="150000"/>
              </a:lnSpc>
            </a:pPr>
            <a:r>
              <a:rPr lang="en-US" sz="2400" dirty="0">
                <a:effectLst/>
              </a:rPr>
              <a:t>We should assess the impact of SDOH as part of every patient encounter and should address SDOH in the treatment of patients.</a:t>
            </a:r>
          </a:p>
          <a:p>
            <a:pPr>
              <a:lnSpc>
                <a:spcPct val="150000"/>
              </a:lnSpc>
            </a:pPr>
            <a:r>
              <a:rPr lang="en-US" sz="2400" dirty="0">
                <a:effectLst/>
              </a:rPr>
              <a:t>Ophthalmologists can play an important role in addressing SDOH in vulnerable patient populations. </a:t>
            </a:r>
          </a:p>
          <a:p>
            <a:pPr>
              <a:lnSpc>
                <a:spcPct val="150000"/>
              </a:lnSpc>
            </a:pPr>
            <a:endParaRPr lang="en-US" sz="2400" dirty="0">
              <a:effectLst/>
              <a:latin typeface="Times" pitchFamily="2" charset="0"/>
            </a:endParaRPr>
          </a:p>
          <a:p>
            <a:pPr>
              <a:lnSpc>
                <a:spcPct val="150000"/>
              </a:lnSpc>
            </a:pPr>
            <a:endParaRPr lang="en-US" sz="2400" dirty="0">
              <a:effectLst/>
              <a:latin typeface="Times" pitchFamily="2" charset="0"/>
            </a:endParaRPr>
          </a:p>
          <a:p>
            <a:pPr>
              <a:lnSpc>
                <a:spcPct val="150000"/>
              </a:lnSpc>
            </a:pPr>
            <a:endParaRPr lang="en-US" sz="2400" dirty="0"/>
          </a:p>
        </p:txBody>
      </p:sp>
      <p:pic>
        <p:nvPicPr>
          <p:cNvPr id="5" name="Picture 4">
            <a:extLst>
              <a:ext uri="{FF2B5EF4-FFF2-40B4-BE49-F238E27FC236}">
                <a16:creationId xmlns:a16="http://schemas.microsoft.com/office/drawing/2014/main" id="{D522E606-EF6C-1BE9-40BF-00838785900B}"/>
              </a:ext>
            </a:extLst>
          </p:cNvPr>
          <p:cNvPicPr>
            <a:picLocks noChangeAspect="1"/>
          </p:cNvPicPr>
          <p:nvPr/>
        </p:nvPicPr>
        <p:blipFill>
          <a:blip r:embed="rId2"/>
          <a:stretch>
            <a:fillRect/>
          </a:stretch>
        </p:blipFill>
        <p:spPr>
          <a:xfrm>
            <a:off x="7405862" y="361335"/>
            <a:ext cx="4786138" cy="6135329"/>
          </a:xfrm>
          <a:prstGeom prst="rect">
            <a:avLst/>
          </a:prstGeom>
        </p:spPr>
      </p:pic>
    </p:spTree>
    <p:extLst>
      <p:ext uri="{BB962C8B-B14F-4D97-AF65-F5344CB8AC3E}">
        <p14:creationId xmlns:p14="http://schemas.microsoft.com/office/powerpoint/2010/main" val="469254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750"/>
            <a:ext cx="10515600" cy="1325563"/>
          </a:xfrm>
        </p:spPr>
        <p:txBody>
          <a:bodyPr>
            <a:normAutofit/>
          </a:bodyPr>
          <a:lstStyle/>
          <a:p>
            <a:r>
              <a:rPr lang="en-US" sz="5400" b="1" dirty="0"/>
              <a:t>Post-Quiz</a:t>
            </a:r>
          </a:p>
        </p:txBody>
      </p:sp>
      <p:sp>
        <p:nvSpPr>
          <p:cNvPr id="3" name="Content Placeholder 2"/>
          <p:cNvSpPr>
            <a:spLocks noGrp="1"/>
          </p:cNvSpPr>
          <p:nvPr>
            <p:ph idx="1"/>
          </p:nvPr>
        </p:nvSpPr>
        <p:spPr>
          <a:xfrm>
            <a:off x="499534" y="1369210"/>
            <a:ext cx="11076516" cy="4626504"/>
          </a:xfrm>
        </p:spPr>
        <p:txBody>
          <a:bodyPr>
            <a:normAutofit/>
          </a:bodyPr>
          <a:lstStyle/>
          <a:p>
            <a:pPr indent="-305435"/>
            <a:r>
              <a:rPr lang="en-US" sz="4000" dirty="0"/>
              <a:t>What defines health inequity and health disparity?</a:t>
            </a:r>
            <a:endParaRPr lang="en-US"/>
          </a:p>
          <a:p>
            <a:pPr lvl="0" indent="-305435"/>
            <a:r>
              <a:rPr lang="en-US" sz="4000" dirty="0"/>
              <a:t>Are you able to name a few SDOH? What are the 5 domains of SDOH? </a:t>
            </a:r>
            <a:endParaRPr lang="en-US" sz="4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lvl="0" indent="-305435"/>
            <a:r>
              <a:rPr lang="en-US" sz="4000" dirty="0"/>
              <a:t>Why do you think they matter?</a:t>
            </a:r>
            <a:endParaRPr lang="en-US" sz="4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lvl="0" indent="-305435"/>
            <a:r>
              <a:rPr lang="en-US" sz="4000" dirty="0"/>
              <a:t>What are you going to do to address them?</a:t>
            </a:r>
            <a:endParaRPr lang="en-US" sz="4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0" lvl="0" indent="0">
              <a:buNone/>
            </a:pPr>
            <a:endParaRPr lang="en-US" sz="4000" dirty="0"/>
          </a:p>
        </p:txBody>
      </p:sp>
    </p:spTree>
    <p:extLst>
      <p:ext uri="{BB962C8B-B14F-4D97-AF65-F5344CB8AC3E}">
        <p14:creationId xmlns:p14="http://schemas.microsoft.com/office/powerpoint/2010/main" val="1018589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319CB2D-9C99-4430-9CEC-ADFC1BA8C9DF}"/>
              </a:ext>
            </a:extLst>
          </p:cNvPr>
          <p:cNvSpPr txBox="1"/>
          <p:nvPr/>
        </p:nvSpPr>
        <p:spPr>
          <a:xfrm>
            <a:off x="512719" y="947873"/>
            <a:ext cx="6093822" cy="1015663"/>
          </a:xfrm>
          <a:prstGeom prst="rect">
            <a:avLst/>
          </a:prstGeom>
          <a:noFill/>
        </p:spPr>
        <p:txBody>
          <a:bodyPr wrap="square" lIns="91440" tIns="45720" rIns="91440" bIns="45720" anchor="t">
            <a:spAutoFit/>
          </a:bodyPr>
          <a:lstStyle/>
          <a:p>
            <a:r>
              <a:rPr lang="en-US" sz="2000" dirty="0"/>
              <a:t>A </a:t>
            </a:r>
            <a:r>
              <a:rPr lang="en-US" sz="2000" b="1" dirty="0">
                <a:solidFill>
                  <a:schemeClr val="bg1"/>
                </a:solidFill>
                <a:highlight>
                  <a:srgbClr val="00FFFF"/>
                </a:highlight>
              </a:rPr>
              <a:t>health disparity </a:t>
            </a:r>
            <a:r>
              <a:rPr lang="en-US" sz="2000" dirty="0"/>
              <a:t>is a difference in health outcomes that arises from health inequities that affect medically underserved populations.</a:t>
            </a:r>
          </a:p>
        </p:txBody>
      </p:sp>
      <p:sp>
        <p:nvSpPr>
          <p:cNvPr id="13" name="TextBox 12">
            <a:extLst>
              <a:ext uri="{FF2B5EF4-FFF2-40B4-BE49-F238E27FC236}">
                <a16:creationId xmlns:a16="http://schemas.microsoft.com/office/drawing/2014/main" id="{258A20C8-376A-44CF-BB1B-1AF2BC310F56}"/>
              </a:ext>
            </a:extLst>
          </p:cNvPr>
          <p:cNvSpPr txBox="1"/>
          <p:nvPr/>
        </p:nvSpPr>
        <p:spPr>
          <a:xfrm>
            <a:off x="512719" y="2190757"/>
            <a:ext cx="6231405" cy="1323439"/>
          </a:xfrm>
          <a:prstGeom prst="rect">
            <a:avLst/>
          </a:prstGeom>
          <a:noFill/>
        </p:spPr>
        <p:txBody>
          <a:bodyPr wrap="square" lIns="91440" tIns="45720" rIns="91440" bIns="45720" anchor="t">
            <a:spAutoFit/>
          </a:bodyPr>
          <a:lstStyle/>
          <a:p>
            <a:r>
              <a:rPr lang="en-US" sz="2000" dirty="0"/>
              <a:t>A </a:t>
            </a:r>
            <a:r>
              <a:rPr lang="en-US" sz="2000" b="1" dirty="0">
                <a:solidFill>
                  <a:schemeClr val="bg1"/>
                </a:solidFill>
                <a:highlight>
                  <a:srgbClr val="00FF00"/>
                </a:highlight>
              </a:rPr>
              <a:t>health inequity </a:t>
            </a:r>
            <a:r>
              <a:rPr lang="en-US" sz="2000" dirty="0"/>
              <a:t>is the unfair distribution of health determinants, outcomes, and resources between and within different segments of a population based on social, economic, environmental, and structural factors.</a:t>
            </a:r>
          </a:p>
        </p:txBody>
      </p:sp>
      <p:sp>
        <p:nvSpPr>
          <p:cNvPr id="15" name="TextBox 14">
            <a:extLst>
              <a:ext uri="{FF2B5EF4-FFF2-40B4-BE49-F238E27FC236}">
                <a16:creationId xmlns:a16="http://schemas.microsoft.com/office/drawing/2014/main" id="{42781530-BFD1-4B57-A45B-291E292C7697}"/>
              </a:ext>
            </a:extLst>
          </p:cNvPr>
          <p:cNvSpPr txBox="1"/>
          <p:nvPr/>
        </p:nvSpPr>
        <p:spPr>
          <a:xfrm>
            <a:off x="512719" y="3714085"/>
            <a:ext cx="6093822" cy="1323439"/>
          </a:xfrm>
          <a:prstGeom prst="rect">
            <a:avLst/>
          </a:prstGeom>
          <a:noFill/>
        </p:spPr>
        <p:txBody>
          <a:bodyPr wrap="square" lIns="91440" tIns="45720" rIns="91440" bIns="45720" anchor="t">
            <a:spAutoFit/>
          </a:bodyPr>
          <a:lstStyle/>
          <a:p>
            <a:r>
              <a:rPr lang="en-US" sz="2000" dirty="0"/>
              <a:t>The goal of eliminating health disparities is to achieve </a:t>
            </a:r>
            <a:r>
              <a:rPr lang="en-US" sz="2000" b="1" dirty="0">
                <a:solidFill>
                  <a:schemeClr val="bg1"/>
                </a:solidFill>
                <a:highlight>
                  <a:srgbClr val="FFFF00"/>
                </a:highlight>
              </a:rPr>
              <a:t>health equity</a:t>
            </a:r>
            <a:r>
              <a:rPr lang="en-US" sz="2000" dirty="0"/>
              <a:t>, which can be defined as a state in which every individual has a just and fair opportunity to achieve their best health (and vision).</a:t>
            </a:r>
          </a:p>
        </p:txBody>
      </p:sp>
      <p:sp>
        <p:nvSpPr>
          <p:cNvPr id="22" name="TextBox 21">
            <a:extLst>
              <a:ext uri="{FF2B5EF4-FFF2-40B4-BE49-F238E27FC236}">
                <a16:creationId xmlns:a16="http://schemas.microsoft.com/office/drawing/2014/main" id="{01A5B575-EC36-4DB1-91E6-0AF863B94996}"/>
              </a:ext>
            </a:extLst>
          </p:cNvPr>
          <p:cNvSpPr txBox="1"/>
          <p:nvPr/>
        </p:nvSpPr>
        <p:spPr>
          <a:xfrm>
            <a:off x="2486198" y="119960"/>
            <a:ext cx="7219604" cy="646331"/>
          </a:xfrm>
          <a:prstGeom prst="rect">
            <a:avLst/>
          </a:prstGeom>
          <a:noFill/>
        </p:spPr>
        <p:txBody>
          <a:bodyPr wrap="none" rtlCol="0">
            <a:spAutoFit/>
          </a:bodyPr>
          <a:lstStyle/>
          <a:p>
            <a:pPr algn="ctr"/>
            <a:r>
              <a:rPr lang="en-US" sz="3600" b="1" dirty="0"/>
              <a:t>Health Disparity vs. Health Equity</a:t>
            </a:r>
          </a:p>
        </p:txBody>
      </p:sp>
      <p:pic>
        <p:nvPicPr>
          <p:cNvPr id="24" name="Picture 23">
            <a:extLst>
              <a:ext uri="{FF2B5EF4-FFF2-40B4-BE49-F238E27FC236}">
                <a16:creationId xmlns:a16="http://schemas.microsoft.com/office/drawing/2014/main" id="{038C4FA4-1B5F-4DFC-99EB-B62D9F089676}"/>
              </a:ext>
            </a:extLst>
          </p:cNvPr>
          <p:cNvPicPr>
            <a:picLocks noChangeAspect="1"/>
          </p:cNvPicPr>
          <p:nvPr/>
        </p:nvPicPr>
        <p:blipFill>
          <a:blip r:embed="rId3"/>
          <a:stretch>
            <a:fillRect/>
          </a:stretch>
        </p:blipFill>
        <p:spPr>
          <a:xfrm>
            <a:off x="6919232" y="1295399"/>
            <a:ext cx="5072471" cy="5072471"/>
          </a:xfrm>
          <a:prstGeom prst="rect">
            <a:avLst/>
          </a:prstGeom>
        </p:spPr>
      </p:pic>
      <p:pic>
        <p:nvPicPr>
          <p:cNvPr id="7" name="Picture 6" descr="Graphical user interface, text&#10;&#10;Description automatically generated with medium confidence">
            <a:extLst>
              <a:ext uri="{FF2B5EF4-FFF2-40B4-BE49-F238E27FC236}">
                <a16:creationId xmlns:a16="http://schemas.microsoft.com/office/drawing/2014/main" id="{693824F3-A18C-4AAC-A26B-B3D81063C4D1}"/>
              </a:ext>
            </a:extLst>
          </p:cNvPr>
          <p:cNvPicPr>
            <a:picLocks noChangeAspect="1"/>
          </p:cNvPicPr>
          <p:nvPr/>
        </p:nvPicPr>
        <p:blipFill>
          <a:blip r:embed="rId4"/>
          <a:stretch>
            <a:fillRect/>
          </a:stretch>
        </p:blipFill>
        <p:spPr>
          <a:xfrm>
            <a:off x="596613" y="5237413"/>
            <a:ext cx="3781750" cy="1044333"/>
          </a:xfrm>
          <a:prstGeom prst="rect">
            <a:avLst/>
          </a:prstGeom>
        </p:spPr>
      </p:pic>
      <p:pic>
        <p:nvPicPr>
          <p:cNvPr id="8" name="Picture 7">
            <a:extLst>
              <a:ext uri="{FF2B5EF4-FFF2-40B4-BE49-F238E27FC236}">
                <a16:creationId xmlns:a16="http://schemas.microsoft.com/office/drawing/2014/main" id="{DE5E1F16-AFCA-4934-8121-481F77F0CDBD}"/>
              </a:ext>
            </a:extLst>
          </p:cNvPr>
          <p:cNvPicPr>
            <a:picLocks noChangeAspect="1"/>
          </p:cNvPicPr>
          <p:nvPr/>
        </p:nvPicPr>
        <p:blipFill>
          <a:blip r:embed="rId5"/>
          <a:stretch>
            <a:fillRect/>
          </a:stretch>
        </p:blipFill>
        <p:spPr>
          <a:xfrm>
            <a:off x="596613" y="6302357"/>
            <a:ext cx="3566596" cy="306333"/>
          </a:xfrm>
          <a:prstGeom prst="rect">
            <a:avLst/>
          </a:prstGeom>
        </p:spPr>
      </p:pic>
    </p:spTree>
    <p:extLst>
      <p:ext uri="{BB962C8B-B14F-4D97-AF65-F5344CB8AC3E}">
        <p14:creationId xmlns:p14="http://schemas.microsoft.com/office/powerpoint/2010/main" val="75399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D50E6-D9E8-40CD-BA2A-77D919ACF620}"/>
              </a:ext>
            </a:extLst>
          </p:cNvPr>
          <p:cNvPicPr>
            <a:picLocks noChangeAspect="1"/>
          </p:cNvPicPr>
          <p:nvPr/>
        </p:nvPicPr>
        <p:blipFill>
          <a:blip r:embed="rId2"/>
          <a:stretch>
            <a:fillRect/>
          </a:stretch>
        </p:blipFill>
        <p:spPr>
          <a:xfrm>
            <a:off x="825048" y="139754"/>
            <a:ext cx="10813958" cy="6578492"/>
          </a:xfrm>
          <a:prstGeom prst="rect">
            <a:avLst/>
          </a:prstGeom>
        </p:spPr>
      </p:pic>
    </p:spTree>
    <p:extLst>
      <p:ext uri="{BB962C8B-B14F-4D97-AF65-F5344CB8AC3E}">
        <p14:creationId xmlns:p14="http://schemas.microsoft.com/office/powerpoint/2010/main" val="2685809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39F7FB-3C1C-1D45-A73E-E7217BED006A}"/>
              </a:ext>
            </a:extLst>
          </p:cNvPr>
          <p:cNvSpPr>
            <a:spLocks noGrp="1"/>
          </p:cNvSpPr>
          <p:nvPr>
            <p:ph idx="1"/>
          </p:nvPr>
        </p:nvSpPr>
        <p:spPr>
          <a:xfrm>
            <a:off x="1626358" y="1529237"/>
            <a:ext cx="3823856" cy="4351338"/>
          </a:xfrm>
        </p:spPr>
        <p:txBody>
          <a:bodyPr>
            <a:normAutofit/>
          </a:bodyPr>
          <a:lstStyle/>
          <a:p>
            <a:pPr marL="36900" indent="0">
              <a:buNone/>
            </a:pPr>
            <a:r>
              <a:rPr lang="en-US" sz="3600" dirty="0">
                <a:latin typeface="+mj-lt"/>
                <a:cs typeface="Gill Sans" panose="020B0502020104020203" pitchFamily="34" charset="-79"/>
              </a:rPr>
              <a:t>How much do SDOH affect health outcomes?  How much does medical care account for health outcomes? </a:t>
            </a:r>
            <a:endParaRPr lang="en-US" sz="3600" dirty="0">
              <a:latin typeface="+mj-lt"/>
            </a:endParaRPr>
          </a:p>
        </p:txBody>
      </p:sp>
      <p:sp>
        <p:nvSpPr>
          <p:cNvPr id="5" name="Content Placeholder 2">
            <a:extLst>
              <a:ext uri="{FF2B5EF4-FFF2-40B4-BE49-F238E27FC236}">
                <a16:creationId xmlns:a16="http://schemas.microsoft.com/office/drawing/2014/main" id="{F6FF5DDF-521A-41AA-B896-785F45AF69F5}"/>
              </a:ext>
            </a:extLst>
          </p:cNvPr>
          <p:cNvSpPr txBox="1">
            <a:spLocks/>
          </p:cNvSpPr>
          <p:nvPr/>
        </p:nvSpPr>
        <p:spPr>
          <a:xfrm>
            <a:off x="6567051" y="1529237"/>
            <a:ext cx="3823856" cy="4351338"/>
          </a:xfrm>
          <a:prstGeom prst="rect">
            <a:avLst/>
          </a:prstGeom>
          <a:effectLst>
            <a:outerShdw blurRad="25400" dir="17880000">
              <a:srgbClr val="000000">
                <a:alpha val="46000"/>
              </a:srgbClr>
            </a:outerShdw>
          </a:effectLst>
        </p:spPr>
        <p:txBody>
          <a:bodyPr vert="horz" lIns="91440" tIns="45720" rIns="91440" bIns="45720" rtlCol="0" anchor="t">
            <a:normAutofit fontScale="925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None/>
            </a:pPr>
            <a:r>
              <a:rPr lang="en-US" sz="3600" dirty="0">
                <a:effectLst/>
                <a:latin typeface="+mj-lt"/>
              </a:rPr>
              <a:t>SDOH is estimated to account for 80% of a population’s health outcomes,  whereas medical care accounts for only 20%</a:t>
            </a:r>
            <a:endParaRPr lang="en-US" sz="3600" dirty="0">
              <a:latin typeface="+mj-lt"/>
            </a:endParaRPr>
          </a:p>
        </p:txBody>
      </p:sp>
    </p:spTree>
    <p:extLst>
      <p:ext uri="{BB962C8B-B14F-4D97-AF65-F5344CB8AC3E}">
        <p14:creationId xmlns:p14="http://schemas.microsoft.com/office/powerpoint/2010/main" val="10742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7BA8772-B6A3-4392-1E92-23DB1774B2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69" r="23556"/>
          <a:stretch/>
        </p:blipFill>
        <p:spPr bwMode="auto">
          <a:xfrm>
            <a:off x="327934" y="395832"/>
            <a:ext cx="6052220" cy="59952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4AA95C-66CB-16D0-439D-064CE34CA5F0}"/>
              </a:ext>
            </a:extLst>
          </p:cNvPr>
          <p:cNvSpPr txBox="1"/>
          <p:nvPr/>
        </p:nvSpPr>
        <p:spPr>
          <a:xfrm>
            <a:off x="7041774" y="919378"/>
            <a:ext cx="4546190" cy="5013295"/>
          </a:xfrm>
          <a:prstGeom prst="rect">
            <a:avLst/>
          </a:prstGeom>
          <a:noFill/>
        </p:spPr>
        <p:txBody>
          <a:bodyPr wrap="square" lIns="91440" tIns="45720" rIns="91440" bIns="45720" anchor="t">
            <a:spAutoFit/>
          </a:bodyPr>
          <a:lstStyle/>
          <a:p>
            <a:pPr marL="342900" indent="-342900" algn="l">
              <a:lnSpc>
                <a:spcPct val="150000"/>
              </a:lnSpc>
              <a:buFont typeface="Arial"/>
              <a:buChar char="•"/>
            </a:pPr>
            <a:r>
              <a:rPr lang="en-US" sz="2400" b="0" i="0" dirty="0">
                <a:effectLst/>
              </a:rPr>
              <a:t>People with more income, education, and social standing tend to live longer, healthier lives.</a:t>
            </a:r>
            <a:endParaRPr lang="en-US"/>
          </a:p>
          <a:p>
            <a:pPr algn="l">
              <a:lnSpc>
                <a:spcPct val="150000"/>
              </a:lnSpc>
            </a:pPr>
            <a:endParaRPr lang="en-US" sz="2400" b="0" i="0" dirty="0">
              <a:effectLst/>
            </a:endParaRPr>
          </a:p>
          <a:p>
            <a:pPr marL="342900" indent="-342900" algn="l">
              <a:lnSpc>
                <a:spcPct val="150000"/>
              </a:lnSpc>
              <a:buFont typeface="Arial"/>
              <a:buChar char="•"/>
            </a:pPr>
            <a:r>
              <a:rPr lang="en-US" sz="2400" b="0" i="0" dirty="0">
                <a:effectLst/>
              </a:rPr>
              <a:t>Differences in these factors can have compounding and cyclical effects that accumulate over generations.</a:t>
            </a:r>
          </a:p>
        </p:txBody>
      </p:sp>
      <p:sp>
        <p:nvSpPr>
          <p:cNvPr id="9" name="TextBox 8">
            <a:extLst>
              <a:ext uri="{FF2B5EF4-FFF2-40B4-BE49-F238E27FC236}">
                <a16:creationId xmlns:a16="http://schemas.microsoft.com/office/drawing/2014/main" id="{AF2834E1-5A60-19D1-CAE7-CCE2E2FC8EF8}"/>
              </a:ext>
            </a:extLst>
          </p:cNvPr>
          <p:cNvSpPr txBox="1"/>
          <p:nvPr/>
        </p:nvSpPr>
        <p:spPr>
          <a:xfrm>
            <a:off x="219345" y="6477911"/>
            <a:ext cx="2058577" cy="261610"/>
          </a:xfrm>
          <a:prstGeom prst="rect">
            <a:avLst/>
          </a:prstGeom>
          <a:noFill/>
        </p:spPr>
        <p:txBody>
          <a:bodyPr wrap="none" rtlCol="0">
            <a:spAutoFit/>
          </a:bodyPr>
          <a:lstStyle/>
          <a:p>
            <a:r>
              <a:rPr lang="en-US" sz="1100" dirty="0"/>
              <a:t>Source: sycamoreinstituteTN.org</a:t>
            </a:r>
            <a:endParaRPr lang="en-US" sz="1100" b="1" dirty="0"/>
          </a:p>
        </p:txBody>
      </p:sp>
    </p:spTree>
    <p:extLst>
      <p:ext uri="{BB962C8B-B14F-4D97-AF65-F5344CB8AC3E}">
        <p14:creationId xmlns:p14="http://schemas.microsoft.com/office/powerpoint/2010/main" val="3864519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9FC749F5-61E0-AA45-B4D8-E2E03AEB725E}"/>
              </a:ext>
            </a:extLst>
          </p:cNvPr>
          <p:cNvPicPr>
            <a:picLocks noChangeAspect="1"/>
          </p:cNvPicPr>
          <p:nvPr/>
        </p:nvPicPr>
        <p:blipFill>
          <a:blip r:embed="rId2"/>
          <a:stretch>
            <a:fillRect/>
          </a:stretch>
        </p:blipFill>
        <p:spPr>
          <a:xfrm>
            <a:off x="82348" y="155653"/>
            <a:ext cx="8561643" cy="5345939"/>
          </a:xfrm>
          <a:prstGeom prst="rect">
            <a:avLst/>
          </a:prstGeom>
          <a:ln>
            <a:solidFill>
              <a:schemeClr val="tx1"/>
            </a:solidFill>
          </a:ln>
        </p:spPr>
      </p:pic>
      <p:pic>
        <p:nvPicPr>
          <p:cNvPr id="3" name="Picture 2">
            <a:extLst>
              <a:ext uri="{FF2B5EF4-FFF2-40B4-BE49-F238E27FC236}">
                <a16:creationId xmlns:a16="http://schemas.microsoft.com/office/drawing/2014/main" id="{DBFAFABF-9EFC-4819-9A39-5764EEDEC322}"/>
              </a:ext>
            </a:extLst>
          </p:cNvPr>
          <p:cNvPicPr>
            <a:picLocks noChangeAspect="1"/>
          </p:cNvPicPr>
          <p:nvPr/>
        </p:nvPicPr>
        <p:blipFill>
          <a:blip r:embed="rId3"/>
          <a:stretch>
            <a:fillRect/>
          </a:stretch>
        </p:blipFill>
        <p:spPr>
          <a:xfrm>
            <a:off x="5304988" y="3806870"/>
            <a:ext cx="6678007" cy="2895477"/>
          </a:xfrm>
          <a:prstGeom prst="rect">
            <a:avLst/>
          </a:prstGeom>
        </p:spPr>
      </p:pic>
    </p:spTree>
    <p:extLst>
      <p:ext uri="{BB962C8B-B14F-4D97-AF65-F5344CB8AC3E}">
        <p14:creationId xmlns:p14="http://schemas.microsoft.com/office/powerpoint/2010/main" val="17816046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9707</TotalTime>
  <Words>2895</Words>
  <Application>Microsoft Office PowerPoint</Application>
  <PresentationFormat>Widescreen</PresentationFormat>
  <Paragraphs>211</Paragraphs>
  <Slides>41</Slides>
  <Notes>13</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Slate</vt:lpstr>
      <vt:lpstr>Social Determinants of Health</vt:lpstr>
      <vt:lpstr>Pre-Quiz</vt:lpstr>
      <vt:lpstr>Objectives</vt:lpstr>
      <vt:lpstr>BCSC Update on General Medicine Chapter 17: SDOH</vt:lpstr>
      <vt:lpstr>PowerPoint Presentation</vt:lpstr>
      <vt:lpstr>PowerPoint Presentation</vt:lpstr>
      <vt:lpstr>PowerPoint Presentation</vt:lpstr>
      <vt:lpstr>PowerPoint Presentation</vt:lpstr>
      <vt:lpstr>PowerPoint Presentation</vt:lpstr>
      <vt:lpstr>SDOH: Five Domains </vt:lpstr>
      <vt:lpstr>SDOH Impact in Ophthalmology</vt:lpstr>
      <vt:lpstr>1. Health Care Access and Quality </vt:lpstr>
      <vt:lpstr>Ophthalmology Tie-In:</vt:lpstr>
      <vt:lpstr>Ophthalmology Tie-In, Elam et al:</vt:lpstr>
      <vt:lpstr>PowerPoint Presentation</vt:lpstr>
      <vt:lpstr>Ophthalmology Tie-In:  Endophthalmitis Trends from 2011 -2019</vt:lpstr>
      <vt:lpstr>PowerPoint Presentation</vt:lpstr>
      <vt:lpstr> Health Care Access and Quality Priorities for Addressing this Domain </vt:lpstr>
      <vt:lpstr>2. Economic Stability </vt:lpstr>
      <vt:lpstr>Addressing Economic Stability SDOH  Programs that help people achieve economic stability through employment programs, career counseling, and childcare options are needed.  ***This is beyond our scope…  But what can you do in clinic to address this?  Parking and transportation vouchers? Social work consult? Making a consolidated list of community resources and organizations available to your patients? Pharmacy programs for more cost-effective meds? </vt:lpstr>
      <vt:lpstr>3. Education Access and Quality </vt:lpstr>
      <vt:lpstr>4. Neighborhood and Built Environment </vt:lpstr>
      <vt:lpstr>4. Neighborhood and Built Environment </vt:lpstr>
      <vt:lpstr>Ophthalmology Tie-in</vt:lpstr>
      <vt:lpstr>5. Social and Community Context </vt:lpstr>
      <vt:lpstr>5. Social and Community Context </vt:lpstr>
      <vt:lpstr>PowerPoint Presentation</vt:lpstr>
      <vt:lpstr>Discrimination and Social Determinants of Health </vt:lpstr>
      <vt:lpstr>PowerPoint Presentation</vt:lpstr>
      <vt:lpstr>Approaches to Address Social Determinants of Health </vt:lpstr>
      <vt:lpstr>PowerPoint Presentation</vt:lpstr>
      <vt:lpstr>Approaches to Address Social Determinants  of Health, cont. </vt:lpstr>
      <vt:lpstr>Approaches to Address Social Determinants  of Health, cont. </vt:lpstr>
      <vt:lpstr>Approaches to Address Social Determinants  of Health, cont. </vt:lpstr>
      <vt:lpstr>Approaches to Address Social Determinants  of Health, cont.</vt:lpstr>
      <vt:lpstr>PowerPoint Presentation</vt:lpstr>
      <vt:lpstr>PowerPoint Presentation</vt:lpstr>
      <vt:lpstr>PowerPoint Presentation</vt:lpstr>
      <vt:lpstr>Key Points</vt:lpstr>
      <vt:lpstr>Key Points</vt:lpstr>
      <vt:lpstr>Post-Quiz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Parikh, Neeti</dc:creator>
  <cp:lastModifiedBy>Donna Scism</cp:lastModifiedBy>
  <cp:revision>239</cp:revision>
  <dcterms:created xsi:type="dcterms:W3CDTF">2022-12-09T23:25:52Z</dcterms:created>
  <dcterms:modified xsi:type="dcterms:W3CDTF">2024-04-17T19:08:25Z</dcterms:modified>
</cp:coreProperties>
</file>